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0" r:id="rId5"/>
    <p:sldId id="261" r:id="rId6"/>
    <p:sldId id="269" r:id="rId7"/>
    <p:sldId id="270" r:id="rId8"/>
    <p:sldId id="271" r:id="rId9"/>
    <p:sldId id="274" r:id="rId10"/>
    <p:sldId id="275" r:id="rId11"/>
    <p:sldId id="276" r:id="rId12"/>
    <p:sldId id="268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3B833-1E6D-E446-9B5C-1840DF7836F0}" type="datetimeFigureOut">
              <a:rPr lang="sr-Latn-RS" smtClean="0"/>
              <a:t>5.12.24.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F238-7E30-D343-BFC8-E32B2DBAF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37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EF238-7E30-D343-BFC8-E32B2DBAF4BE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40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 err="1"/>
              <a:t>Cloud</a:t>
            </a:r>
            <a:r>
              <a:rPr lang="hr-HR" dirty="0"/>
              <a:t> servisi na </a:t>
            </a:r>
            <a:r>
              <a:rPr dirty="0"/>
              <a:t> EBSI</a:t>
            </a:r>
            <a:r>
              <a:rPr lang="hr-HR" dirty="0"/>
              <a:t> infrastrukturi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dirty="0" err="1"/>
              <a:t>Poticanje</a:t>
            </a:r>
            <a:r>
              <a:rPr dirty="0"/>
              <a:t> </a:t>
            </a:r>
            <a:r>
              <a:rPr dirty="0" err="1"/>
              <a:t>digitalne</a:t>
            </a:r>
            <a:r>
              <a:rPr dirty="0"/>
              <a:t> </a:t>
            </a:r>
            <a:r>
              <a:rPr dirty="0" err="1"/>
              <a:t>transformacije</a:t>
            </a:r>
            <a:r>
              <a:rPr dirty="0"/>
              <a:t> </a:t>
            </a:r>
            <a:r>
              <a:rPr dirty="0" err="1"/>
              <a:t>putem</a:t>
            </a:r>
            <a:r>
              <a:rPr dirty="0"/>
              <a:t> blockchain </a:t>
            </a:r>
            <a:r>
              <a:rPr dirty="0" err="1"/>
              <a:t>tehnologije</a:t>
            </a:r>
            <a:endParaRPr lang="hr-HR" dirty="0"/>
          </a:p>
          <a:p>
            <a:endParaRPr lang="hr-HR" dirty="0"/>
          </a:p>
          <a:p>
            <a:r>
              <a:rPr lang="hr-HR" sz="4400" dirty="0" err="1"/>
              <a:t>Karolj</a:t>
            </a:r>
            <a:r>
              <a:rPr lang="hr-HR" sz="4400" dirty="0"/>
              <a:t> Skala</a:t>
            </a:r>
          </a:p>
          <a:p>
            <a:r>
              <a:rPr lang="hr-HR" b="1" dirty="0"/>
              <a:t>Institut Ruđer Bošković</a:t>
            </a:r>
          </a:p>
          <a:p>
            <a:r>
              <a:rPr lang="hr-HR" b="1" dirty="0"/>
              <a:t>Centar za informatiku i računarstvo</a:t>
            </a:r>
            <a:endParaRPr b="1" dirty="0"/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id="{72E139EC-DC49-2A4F-87B5-9B7522F735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374809"/>
            <a:ext cx="1571625" cy="1501775"/>
          </a:xfrm>
          <a:prstGeom prst="rect">
            <a:avLst/>
          </a:prstGeom>
        </p:spPr>
      </p:pic>
      <p:pic>
        <p:nvPicPr>
          <p:cNvPr id="5" name="Picture 4" descr="Latest News – Croatian Academy of Engineering">
            <a:extLst>
              <a:ext uri="{FF2B5EF4-FFF2-40B4-BE49-F238E27FC236}">
                <a16:creationId xmlns:a16="http://schemas.microsoft.com/office/drawing/2014/main" id="{A8DAFD72-13A0-DB47-B488-2F7C435A5B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22" y="654526"/>
            <a:ext cx="1358265" cy="122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EB19-4206-2747-A96A-D898F93D13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3" y="504825"/>
            <a:ext cx="2098675" cy="152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260D6-DED0-D64E-9D8C-6DCF6C8D16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77563" y="654526"/>
            <a:ext cx="1617345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13A2-23C8-9345-BFFA-C994F4D6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Dew-Fog-Cloud-Rainbow</a:t>
            </a:r>
            <a:r>
              <a:rPr lang="sr-Latn-RS" dirty="0"/>
              <a:t> hijerarhija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BB46-FCD1-4B42-A11F-181758A80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sr-Latn-RS" altLang="sr-Latn-RS" sz="1800" b="1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b="1" dirty="0">
                <a:latin typeface="Arial" panose="020B0604020202020204" pitchFamily="34" charset="0"/>
              </a:rPr>
              <a:t> </a:t>
            </a:r>
            <a:r>
              <a:rPr lang="sr-Latn-RS" altLang="sr-Latn-RS" sz="1800" b="1" dirty="0" err="1">
                <a:latin typeface="Arial" panose="020B0604020202020204" pitchFamily="34" charset="0"/>
              </a:rPr>
              <a:t>Computing</a:t>
            </a:r>
            <a:r>
              <a:rPr lang="sr-Latn-RS" altLang="sr-Latn-RS" sz="1800" b="1" dirty="0">
                <a:latin typeface="Arial" panose="020B0604020202020204" pitchFamily="34" charset="0"/>
              </a:rPr>
              <a:t>: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computing</a:t>
            </a:r>
            <a:r>
              <a:rPr lang="sr-Latn-RS" altLang="sr-Latn-RS" sz="1800" dirty="0">
                <a:latin typeface="Arial" panose="020B0604020202020204" pitchFamily="34" charset="0"/>
              </a:rPr>
              <a:t> je centralizirani sloj za </a:t>
            </a:r>
            <a:r>
              <a:rPr lang="sr-Latn-RS" altLang="sr-Latn-RS" sz="1800" dirty="0" err="1">
                <a:latin typeface="Arial" panose="020B0604020202020204" pitchFamily="34" charset="0"/>
              </a:rPr>
              <a:t>pohranu</a:t>
            </a:r>
            <a:r>
              <a:rPr lang="sr-Latn-RS" altLang="sr-Latn-RS" sz="1800" dirty="0">
                <a:latin typeface="Arial" panose="020B0604020202020204" pitchFamily="34" charset="0"/>
              </a:rPr>
              <a:t> i obradu podataka, pružajući snažne resurse, ali s dužom </a:t>
            </a:r>
            <a:r>
              <a:rPr lang="sr-Latn-RS" altLang="sr-Latn-RS" sz="1800" dirty="0" err="1">
                <a:latin typeface="Arial" panose="020B0604020202020204" pitchFamily="34" charset="0"/>
              </a:rPr>
              <a:t>latencijom</a:t>
            </a:r>
            <a:r>
              <a:rPr lang="sr-Latn-RS" altLang="sr-Latn-RS" sz="1800" dirty="0">
                <a:latin typeface="Arial" panose="020B0604020202020204" pitchFamily="34" charset="0"/>
              </a:rPr>
              <a:t> u </a:t>
            </a:r>
            <a:r>
              <a:rPr lang="sr-Latn-RS" altLang="sr-Latn-RS" sz="1800" dirty="0" err="1">
                <a:latin typeface="Arial" panose="020B0604020202020204" pitchFamily="34" charset="0"/>
              </a:rPr>
              <a:t>usporedbi</a:t>
            </a:r>
            <a:r>
              <a:rPr lang="sr-Latn-RS" altLang="sr-Latn-RS" sz="1800" dirty="0">
                <a:latin typeface="Arial" panose="020B0604020202020204" pitchFamily="34" charset="0"/>
              </a:rPr>
              <a:t> s </a:t>
            </a:r>
            <a:r>
              <a:rPr lang="sr-Latn-RS" altLang="sr-Latn-RS" sz="1800" dirty="0" err="1">
                <a:latin typeface="Arial" panose="020B0604020202020204" pitchFamily="34" charset="0"/>
              </a:rPr>
              <a:t>fogom</a:t>
            </a:r>
            <a:r>
              <a:rPr lang="sr-Latn-RS" altLang="sr-Latn-RS" sz="1800" dirty="0">
                <a:latin typeface="Arial" panose="020B0604020202020204" pitchFamily="34" charset="0"/>
              </a:rPr>
              <a:t> i </a:t>
            </a:r>
            <a:r>
              <a:rPr lang="sr-Latn-RS" altLang="sr-Latn-RS" sz="1800" dirty="0" err="1">
                <a:latin typeface="Arial" panose="020B0604020202020204" pitchFamily="34" charset="0"/>
              </a:rPr>
              <a:t>dewom</a:t>
            </a:r>
            <a:r>
              <a:rPr lang="sr-Latn-RS" altLang="sr-Latn-RS" sz="1800" dirty="0">
                <a:latin typeface="Arial" panose="020B0604020202020204" pitchFamily="34" charset="0"/>
              </a:rPr>
              <a:t>.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1800" b="1" dirty="0">
                <a:latin typeface="Arial" panose="020B0604020202020204" pitchFamily="34" charset="0"/>
              </a:rPr>
              <a:t>Uloga DLT-a:</a:t>
            </a:r>
            <a:r>
              <a:rPr lang="sr-Latn-RS" altLang="sr-Latn-RS" sz="1800" dirty="0">
                <a:latin typeface="Arial" panose="020B0604020202020204" pitchFamily="34" charset="0"/>
              </a:rPr>
              <a:t> DLT se koristi u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computingu</a:t>
            </a:r>
            <a:r>
              <a:rPr lang="sr-Latn-RS" altLang="sr-Latn-RS" sz="1800" dirty="0">
                <a:latin typeface="Arial" panose="020B0604020202020204" pitchFamily="34" charset="0"/>
              </a:rPr>
              <a:t> za osiguranje izvornosti podataka, revizije i sigurnosti na decentraliziran način. Također može pomoći u upravljanju distribuiranim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uslugama na siguran način, </a:t>
            </a:r>
            <a:r>
              <a:rPr lang="sr-Latn-RS" altLang="sr-Latn-RS" sz="1800" dirty="0" err="1">
                <a:latin typeface="Arial" panose="020B0604020202020204" pitchFamily="34" charset="0"/>
              </a:rPr>
              <a:t>gdje</a:t>
            </a:r>
            <a:r>
              <a:rPr lang="sr-Latn-RS" altLang="sr-Latn-RS" sz="1800" dirty="0">
                <a:latin typeface="Arial" panose="020B0604020202020204" pitchFamily="34" charset="0"/>
              </a:rPr>
              <a:t> je uključeno više </a:t>
            </a:r>
            <a:r>
              <a:rPr lang="sr-Latn-RS" altLang="sr-Latn-RS" sz="1800" dirty="0" err="1">
                <a:latin typeface="Arial" panose="020B0604020202020204" pitchFamily="34" charset="0"/>
              </a:rPr>
              <a:t>pružatelja</a:t>
            </a:r>
            <a:r>
              <a:rPr lang="sr-Latn-RS" altLang="sr-Latn-RS" sz="1800" dirty="0">
                <a:latin typeface="Arial" panose="020B0604020202020204" pitchFamily="34" charset="0"/>
              </a:rPr>
              <a:t> usluga.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sr-Latn-RS" altLang="sr-Latn-RS" sz="1800" b="1" dirty="0" err="1">
                <a:latin typeface="Arial" panose="020B0604020202020204" pitchFamily="34" charset="0"/>
              </a:rPr>
              <a:t>Rainbow</a:t>
            </a:r>
            <a:r>
              <a:rPr lang="sr-Latn-RS" altLang="sr-Latn-RS" sz="1800" b="1" dirty="0">
                <a:latin typeface="Arial" panose="020B0604020202020204" pitchFamily="34" charset="0"/>
              </a:rPr>
              <a:t> </a:t>
            </a:r>
            <a:r>
              <a:rPr lang="sr-Latn-RS" altLang="sr-Latn-RS" sz="1800" b="1" dirty="0" err="1">
                <a:latin typeface="Arial" panose="020B0604020202020204" pitchFamily="34" charset="0"/>
              </a:rPr>
              <a:t>Computing</a:t>
            </a:r>
            <a:r>
              <a:rPr lang="sr-Latn-RS" altLang="sr-Latn-RS" sz="1800" b="1" dirty="0">
                <a:latin typeface="Arial" panose="020B0604020202020204" pitchFamily="34" charset="0"/>
              </a:rPr>
              <a:t>:</a:t>
            </a:r>
            <a:r>
              <a:rPr lang="sr-Latn-RS" altLang="sr-Latn-RS" sz="1800" dirty="0">
                <a:latin typeface="Arial" panose="020B0604020202020204" pitchFamily="34" charset="0"/>
              </a:rPr>
              <a:t> "</a:t>
            </a:r>
            <a:r>
              <a:rPr lang="sr-Latn-RS" altLang="sr-Latn-RS" sz="1800" dirty="0" err="1">
                <a:latin typeface="Arial" panose="020B0604020202020204" pitchFamily="34" charset="0"/>
              </a:rPr>
              <a:t>Rainbow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computing</a:t>
            </a:r>
            <a:r>
              <a:rPr lang="sr-Latn-RS" altLang="sr-Latn-RS" sz="1800" dirty="0">
                <a:latin typeface="Arial" panose="020B0604020202020204" pitchFamily="34" charset="0"/>
              </a:rPr>
              <a:t>" nije široko korišten pojam, ali u spekulativnim ili konceptualnim kontekstima mogao bi se odnositi na ideju multi-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ili hibridnog oblaka </a:t>
            </a:r>
            <a:r>
              <a:rPr lang="sr-Latn-RS" altLang="sr-Latn-RS" sz="1800" dirty="0" err="1">
                <a:latin typeface="Arial" panose="020B0604020202020204" pitchFamily="34" charset="0"/>
              </a:rPr>
              <a:t>gdje</a:t>
            </a:r>
            <a:r>
              <a:rPr lang="sr-Latn-RS" altLang="sr-Latn-RS" sz="1800" dirty="0">
                <a:latin typeface="Arial" panose="020B0604020202020204" pitchFamily="34" charset="0"/>
              </a:rPr>
              <a:t> se različite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usluge (javne, privatne, rubne) orkestriraju zajedno.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1800" b="1" dirty="0">
                <a:latin typeface="Arial" panose="020B0604020202020204" pitchFamily="34" charset="0"/>
              </a:rPr>
              <a:t>Uloga DLT-a:</a:t>
            </a:r>
            <a:r>
              <a:rPr lang="sr-Latn-RS" altLang="sr-Latn-RS" sz="1800" dirty="0">
                <a:latin typeface="Arial" panose="020B0604020202020204" pitchFamily="34" charset="0"/>
              </a:rPr>
              <a:t> DLT igra ključnu ulogu u </a:t>
            </a:r>
            <a:r>
              <a:rPr lang="sr-Latn-RS" altLang="sr-Latn-RS" sz="1800" dirty="0" err="1">
                <a:latin typeface="Arial" panose="020B0604020202020204" pitchFamily="34" charset="0"/>
              </a:rPr>
              <a:t>rainbow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computingu</a:t>
            </a:r>
            <a:r>
              <a:rPr lang="sr-Latn-RS" altLang="sr-Latn-RS" sz="1800" dirty="0">
                <a:latin typeface="Arial" panose="020B0604020202020204" pitchFamily="34" charset="0"/>
              </a:rPr>
              <a:t> omogućavajući decentralizirano upravljanje, sigurnu razmjenu podataka između više strana i osiguranje </a:t>
            </a:r>
            <a:r>
              <a:rPr lang="sr-Latn-RS" altLang="sr-Latn-RS" sz="1800" dirty="0" err="1">
                <a:latin typeface="Arial" panose="020B0604020202020204" pitchFamily="34" charset="0"/>
              </a:rPr>
              <a:t>interoperabilnosti</a:t>
            </a:r>
            <a:r>
              <a:rPr lang="sr-Latn-RS" altLang="sr-Latn-RS" sz="1800" dirty="0">
                <a:latin typeface="Arial" panose="020B0604020202020204" pitchFamily="34" charset="0"/>
              </a:rPr>
              <a:t> između različitih </a:t>
            </a:r>
            <a:r>
              <a:rPr lang="sr-Latn-RS" altLang="sr-Latn-RS" sz="1800" dirty="0" err="1">
                <a:latin typeface="Arial" panose="020B0604020202020204" pitchFamily="34" charset="0"/>
              </a:rPr>
              <a:t>pružatelja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cloud</a:t>
            </a:r>
            <a:r>
              <a:rPr lang="sr-Latn-RS" altLang="sr-Latn-RS" sz="1800" dirty="0">
                <a:latin typeface="Arial" panose="020B0604020202020204" pitchFamily="34" charset="0"/>
              </a:rPr>
              <a:t> usluga. Pametni ugovori mogu pomoći u upravljanju SLA-ovima (sporazumima o razini usluge) među višestrukim oblacima.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416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5AE6-B16F-2C46-9D9D-0AEC7425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/>
              <a:t>Rainbow</a:t>
            </a:r>
            <a:r>
              <a:rPr lang="hr-HR" b="1" dirty="0"/>
              <a:t> </a:t>
            </a:r>
            <a:r>
              <a:rPr lang="hr-HR" b="1" dirty="0" err="1"/>
              <a:t>Computing</a:t>
            </a:r>
            <a:br>
              <a:rPr lang="hr-HR" b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5249-02BC-0042-9412-7012FC41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196056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hr-HR" sz="4000" dirty="0"/>
              <a:t>"</a:t>
            </a:r>
            <a:r>
              <a:rPr lang="hr-HR" sz="4000" dirty="0" err="1"/>
              <a:t>Rainbow</a:t>
            </a:r>
            <a:r>
              <a:rPr lang="hr-HR" sz="4000" dirty="0"/>
              <a:t> </a:t>
            </a:r>
            <a:r>
              <a:rPr lang="hr-HR" sz="4000" dirty="0" err="1"/>
              <a:t>computing</a:t>
            </a:r>
            <a:r>
              <a:rPr lang="hr-HR" sz="4000" dirty="0"/>
              <a:t>" nije široko korišten pojam, ali u spekulativnim ili konceptualnim kontekstima mogao bi se odnositi na ideju </a:t>
            </a:r>
            <a:r>
              <a:rPr lang="hr-HR" sz="4000" dirty="0" err="1"/>
              <a:t>multi-cloud</a:t>
            </a:r>
            <a:r>
              <a:rPr lang="hr-HR" sz="4000" dirty="0"/>
              <a:t> ili hibridnog oblaka gdje se različite </a:t>
            </a:r>
            <a:r>
              <a:rPr lang="hr-HR" sz="4000" dirty="0" err="1"/>
              <a:t>cloud</a:t>
            </a:r>
            <a:r>
              <a:rPr lang="hr-HR" sz="4000" dirty="0"/>
              <a:t> usluge (javne, privatne, rubne) orkestriraju zajedno.</a:t>
            </a:r>
          </a:p>
          <a:p>
            <a:r>
              <a:rPr lang="hr-HR" sz="4000" b="1" dirty="0"/>
              <a:t>Uloga DLT-a:</a:t>
            </a:r>
          </a:p>
          <a:p>
            <a:r>
              <a:rPr lang="hr-HR" sz="4000" dirty="0"/>
              <a:t>DLT može igrati ključnu ulogu u </a:t>
            </a:r>
            <a:r>
              <a:rPr lang="hr-HR" sz="4000" dirty="0" err="1"/>
              <a:t>rainbow</a:t>
            </a:r>
            <a:r>
              <a:rPr lang="hr-HR" sz="4000" dirty="0"/>
              <a:t> </a:t>
            </a:r>
            <a:r>
              <a:rPr lang="hr-HR" sz="4000" dirty="0" err="1"/>
              <a:t>computingu</a:t>
            </a:r>
            <a:r>
              <a:rPr lang="hr-HR" sz="4000" dirty="0"/>
              <a:t> omogućujući decentralizirano upravljanje, sigurnu razmjenu podataka između više strana i osiguranje </a:t>
            </a:r>
            <a:r>
              <a:rPr lang="hr-HR" sz="4000" dirty="0" err="1"/>
              <a:t>interoperabilnosti</a:t>
            </a:r>
            <a:r>
              <a:rPr lang="hr-HR" sz="4000" dirty="0"/>
              <a:t> između različitih pružatelja </a:t>
            </a:r>
            <a:r>
              <a:rPr lang="hr-HR" sz="4000" dirty="0" err="1"/>
              <a:t>cloud</a:t>
            </a:r>
            <a:r>
              <a:rPr lang="hr-HR" sz="4000" dirty="0"/>
              <a:t> usluga. Pametni ugovori mogu pomoći u upravljanju SLA-ovima (sporazumima o razini usluge) među višestrukim oblacima.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720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CC4F-30C4-CE46-8EA2-8614F100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Smart</a:t>
            </a:r>
            <a:r>
              <a:rPr lang="sr-Latn-RS" dirty="0"/>
              <a:t> globalni </a:t>
            </a:r>
            <a:r>
              <a:rPr lang="sr-Latn-RS" dirty="0" err="1"/>
              <a:t>transhumanistički</a:t>
            </a:r>
            <a:r>
              <a:rPr lang="sr-Latn-RS" dirty="0"/>
              <a:t> </a:t>
            </a:r>
            <a:r>
              <a:rPr lang="sr-Latn-RS" dirty="0" err="1"/>
              <a:t>ekosustav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EDE7-1BAD-D74C-A8D0-092EA07C8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2EAA3B-92FE-3E41-86B5-ADB1CC40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4" y="1534318"/>
            <a:ext cx="8332391" cy="46577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0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1436-8007-A849-A934-074202F1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Sažetak uloge DLT-a:</a:t>
            </a:r>
            <a:br>
              <a:rPr lang="hr-HR" b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BA74-F2F4-2949-BA38-B7A17879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U hijerarhiji </a:t>
            </a:r>
            <a:r>
              <a:rPr lang="hr-HR" dirty="0" err="1"/>
              <a:t>Dew-Fog-Cloud-Rainbow</a:t>
            </a:r>
            <a:r>
              <a:rPr lang="hr-HR" dirty="0"/>
              <a:t>, DLT može pružiti:</a:t>
            </a:r>
          </a:p>
          <a:p>
            <a:r>
              <a:rPr lang="hr-HR" b="1" dirty="0"/>
              <a:t>Sigurnost:</a:t>
            </a:r>
            <a:r>
              <a:rPr lang="hr-HR" dirty="0"/>
              <a:t> Nepromjenjive zapise podataka i radnji kroz slojeve.</a:t>
            </a:r>
          </a:p>
          <a:p>
            <a:r>
              <a:rPr lang="hr-HR" b="1" dirty="0"/>
              <a:t>Povjerenje:</a:t>
            </a:r>
            <a:r>
              <a:rPr lang="hr-HR" dirty="0"/>
              <a:t> Decentralizirana verifikacija, izbjegavanje potrebe za centralnim autoritetom.</a:t>
            </a:r>
          </a:p>
          <a:p>
            <a:r>
              <a:rPr lang="hr-HR" b="1" dirty="0"/>
              <a:t>Automatizacija:</a:t>
            </a:r>
            <a:r>
              <a:rPr lang="hr-HR" dirty="0"/>
              <a:t> Pametni ugovori za upravljanje razmjenom podataka i dogovorima o obradi.</a:t>
            </a:r>
          </a:p>
          <a:p>
            <a:r>
              <a:rPr lang="hr-HR" b="1" dirty="0" err="1"/>
              <a:t>Interoperabilnost</a:t>
            </a:r>
            <a:r>
              <a:rPr lang="hr-HR" b="1" dirty="0"/>
              <a:t>:</a:t>
            </a:r>
            <a:r>
              <a:rPr lang="hr-HR" dirty="0"/>
              <a:t> Između različitih slojeva i usluga, omogućujući neometanu suradnju.</a:t>
            </a:r>
          </a:p>
          <a:p>
            <a:r>
              <a:rPr lang="hr-HR" dirty="0"/>
              <a:t>Ova hijerarhija povećava učinkovitost, skalabilnost i sigurnost, dok DLT podržava ove funkcije osiguravajući transparentnost i decentralizaciju na svim slojevima.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7329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4C4C-FFBD-8641-8438-FEC71EF1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675"/>
            <a:ext cx="8229600" cy="1143000"/>
          </a:xfrm>
        </p:spPr>
        <p:txBody>
          <a:bodyPr/>
          <a:lstStyle/>
          <a:p>
            <a:r>
              <a:rPr lang="sr-Latn-RS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222092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CD7A-416F-EE46-9699-CA20DB5B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r>
              <a:rPr lang="hr-HR" dirty="0" err="1"/>
              <a:t>Hodoigram</a:t>
            </a:r>
            <a:r>
              <a:rPr lang="hr-HR" dirty="0"/>
              <a:t> razvoja  i industrijske revolucije </a:t>
            </a:r>
            <a:br>
              <a:rPr lang="hr-HR" dirty="0"/>
            </a:br>
            <a:br>
              <a:rPr lang="hr-HR" dirty="0"/>
            </a:br>
            <a:endParaRPr lang="sr-Latn-RS" dirty="0"/>
          </a:p>
        </p:txBody>
      </p:sp>
      <p:grpSp>
        <p:nvGrpSpPr>
          <p:cNvPr id="4" name="Group 82">
            <a:extLst>
              <a:ext uri="{FF2B5EF4-FFF2-40B4-BE49-F238E27FC236}">
                <a16:creationId xmlns:a16="http://schemas.microsoft.com/office/drawing/2014/main" id="{CD0EF4F8-31D7-8B49-9287-0F18EA122995}"/>
              </a:ext>
            </a:extLst>
          </p:cNvPr>
          <p:cNvGrpSpPr>
            <a:grpSpLocks/>
          </p:cNvGrpSpPr>
          <p:nvPr/>
        </p:nvGrpSpPr>
        <p:grpSpPr bwMode="auto">
          <a:xfrm>
            <a:off x="4558296" y="3932080"/>
            <a:ext cx="4546410" cy="493713"/>
            <a:chOff x="-3183118" y="4897093"/>
            <a:chExt cx="4167153" cy="4931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5EB950-483C-C242-B6C6-69CE7CAD1842}"/>
                </a:ext>
              </a:extLst>
            </p:cNvPr>
            <p:cNvSpPr txBox="1"/>
            <p:nvPr/>
          </p:nvSpPr>
          <p:spPr>
            <a:xfrm>
              <a:off x="-3183118" y="4966130"/>
              <a:ext cx="1814476" cy="2774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25E23F-64BB-7240-B00F-6FAB9EA85F1C}"/>
                </a:ext>
              </a:extLst>
            </p:cNvPr>
            <p:cNvSpPr txBox="1"/>
            <p:nvPr/>
          </p:nvSpPr>
          <p:spPr>
            <a:xfrm>
              <a:off x="-840627" y="4897093"/>
              <a:ext cx="1824662" cy="493144"/>
            </a:xfrm>
            <a:prstGeom prst="rect">
              <a:avLst/>
            </a:prstGeom>
            <a:noFill/>
          </p:spPr>
          <p:txBody>
            <a:bodyPr lIns="108000" tIns="0" rIns="0" bIns="0"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200" b="1" dirty="0">
                  <a:solidFill>
                    <a:srgbClr val="FF0000"/>
                  </a:solidFill>
                  <a:latin typeface="+mn-lt"/>
                  <a:ea typeface="+mn-ea"/>
                  <a:cs typeface="Arial" pitchFamily="34" charset="0"/>
                </a:rPr>
                <a:t>2024</a:t>
              </a:r>
              <a:endParaRPr lang="ko-KR" altLang="en-US" sz="3200" b="1" dirty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7" name="TextBox 39">
            <a:extLst>
              <a:ext uri="{FF2B5EF4-FFF2-40B4-BE49-F238E27FC236}">
                <a16:creationId xmlns:a16="http://schemas.microsoft.com/office/drawing/2014/main" id="{95EA8878-8DC0-1749-84FA-6AF406D2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46" y="2355005"/>
            <a:ext cx="199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ta-IN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r>
              <a:rPr lang="hr-HR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. IR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77A20B5A-B876-EA4C-8F86-0F75F484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56" y="3877569"/>
            <a:ext cx="199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1970</a:t>
            </a:r>
            <a:endParaRPr lang="ko-KR" altLang="en-US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7757A4E7-4710-6147-94E9-E1BC520AB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31" y="3933124"/>
            <a:ext cx="199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ta-IN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r>
              <a:rPr lang="hr-HR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780</a:t>
            </a:r>
            <a:endParaRPr lang="ko-KR" altLang="en-US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BE68160E-0E39-244D-AFF1-EFE66C9C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062" y="3859608"/>
            <a:ext cx="199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hr-HR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1</a:t>
            </a:r>
            <a:r>
              <a:rPr lang="ta-IN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900</a:t>
            </a:r>
            <a:endParaRPr lang="ko-KR" altLang="en-US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5234F2F2-2ED6-3C40-851B-2E16D0A4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611" y="2496335"/>
            <a:ext cx="3180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hr-HR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3. IR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E59E99E8-54AF-784A-9657-F60358E7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36" y="2482260"/>
            <a:ext cx="199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hr-HR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4. IR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36201047-12FC-B04C-961D-92DA59FE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720" y="2481479"/>
            <a:ext cx="199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hr-HR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5. IR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F1D05A95-F8AB-254D-BFDA-92F0A53E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47" y="3820468"/>
            <a:ext cx="199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anose="020B0604020202020204" pitchFamily="34" charset="0"/>
              </a:rPr>
              <a:t>2010</a:t>
            </a:r>
            <a:endParaRPr lang="ko-KR" altLang="en-US" sz="3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0D8E693-A52A-A346-8C0E-A061122A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975" y="4432414"/>
            <a:ext cx="1797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ta-IN" altLang="sr-Latn-RS" sz="2400" dirty="0" err="1">
                <a:solidFill>
                  <a:srgbClr val="94BEEC"/>
                </a:solidFill>
              </a:rPr>
              <a:t>James</a:t>
            </a:r>
            <a:r>
              <a:rPr lang="ta-IN" altLang="sr-Latn-RS" sz="2400" dirty="0">
                <a:solidFill>
                  <a:srgbClr val="94BEEC"/>
                </a:solidFill>
              </a:rPr>
              <a:t> </a:t>
            </a:r>
            <a:r>
              <a:rPr lang="hr-HR" altLang="sr-Latn-RS" sz="2400" dirty="0">
                <a:solidFill>
                  <a:srgbClr val="94BEEC"/>
                </a:solidFill>
              </a:rPr>
              <a:t>W</a:t>
            </a:r>
            <a:r>
              <a:rPr lang="ta-IN" altLang="sr-Latn-RS" sz="2400" dirty="0" err="1">
                <a:solidFill>
                  <a:srgbClr val="94BEEC"/>
                </a:solidFill>
              </a:rPr>
              <a:t>att</a:t>
            </a:r>
            <a:endParaRPr lang="en-US" altLang="sr-Latn-RS" sz="2400" dirty="0">
              <a:solidFill>
                <a:srgbClr val="94BEEC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1B7A0EF-80BE-464E-A144-F4123489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295" y="4425249"/>
            <a:ext cx="1840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rgbClr val="94BEEC"/>
                </a:solidFill>
              </a:rPr>
              <a:t>Nikola Tesla</a:t>
            </a:r>
            <a:endParaRPr lang="en-US" altLang="sr-Latn-RS" sz="2400" dirty="0">
              <a:solidFill>
                <a:srgbClr val="94BEEC"/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3D136E6-64B3-9E43-BDC3-3A75CB3D1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190" y="4443210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hr-HR" altLang="sr-Latn-RS" sz="2400" dirty="0">
                <a:solidFill>
                  <a:srgbClr val="94BEEC"/>
                </a:solidFill>
              </a:rPr>
              <a:t>Neumann </a:t>
            </a:r>
            <a:endParaRPr lang="en-US" altLang="sr-Latn-RS" sz="2400" dirty="0">
              <a:solidFill>
                <a:srgbClr val="94BEEC"/>
              </a:solidFill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4D8D2B25-F37E-BD4D-929B-9A45BFA8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99" y="5023069"/>
            <a:ext cx="2637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hr-HR" altLang="sr-Latn-RS" sz="2000" dirty="0" err="1">
                <a:solidFill>
                  <a:srgbClr val="94BEEC"/>
                </a:solidFill>
              </a:rPr>
              <a:t>Cyber</a:t>
            </a:r>
            <a:r>
              <a:rPr lang="hr-HR" altLang="sr-Latn-RS" sz="2000" dirty="0">
                <a:solidFill>
                  <a:srgbClr val="94BEEC"/>
                </a:solidFill>
              </a:rPr>
              <a:t> </a:t>
            </a:r>
            <a:r>
              <a:rPr lang="hr-HR" altLang="sr-Latn-RS" sz="2000" dirty="0" err="1">
                <a:solidFill>
                  <a:srgbClr val="94BEEC"/>
                </a:solidFill>
              </a:rPr>
              <a:t>Phisical</a:t>
            </a:r>
            <a:r>
              <a:rPr lang="hr-HR" altLang="sr-Latn-RS" sz="2000" dirty="0">
                <a:solidFill>
                  <a:srgbClr val="94BEEC"/>
                </a:solidFill>
              </a:rPr>
              <a:t> sistem</a:t>
            </a:r>
            <a:endParaRPr lang="en-US" altLang="sr-Latn-RS" sz="2000" dirty="0">
              <a:solidFill>
                <a:srgbClr val="94BEEC"/>
              </a:solidFill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018098A6-5D96-EB4C-B688-CD343369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241" y="4279009"/>
            <a:ext cx="3721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hr-HR" altLang="sr-Latn-RS" sz="2400" b="1" dirty="0">
                <a:solidFill>
                  <a:srgbClr val="FF0000"/>
                </a:solidFill>
              </a:rPr>
              <a:t>AI i kooperativni </a:t>
            </a:r>
          </a:p>
          <a:p>
            <a:pPr eaLnBrk="1" hangingPunct="1"/>
            <a:r>
              <a:rPr lang="hr-HR" altLang="sr-Latn-RS" sz="2400" b="1" dirty="0">
                <a:solidFill>
                  <a:srgbClr val="FF0000"/>
                </a:solidFill>
              </a:rPr>
              <a:t>sustavi</a:t>
            </a:r>
            <a:endParaRPr lang="en-US" altLang="sr-Latn-RS" sz="2400" b="1" dirty="0">
              <a:solidFill>
                <a:srgbClr val="FF0000"/>
              </a:solidFill>
            </a:endParaRPr>
          </a:p>
        </p:txBody>
      </p:sp>
      <p:grpSp>
        <p:nvGrpSpPr>
          <p:cNvPr id="20" name="그룹 2">
            <a:extLst>
              <a:ext uri="{FF2B5EF4-FFF2-40B4-BE49-F238E27FC236}">
                <a16:creationId xmlns:a16="http://schemas.microsoft.com/office/drawing/2014/main" id="{912D4BC1-00FD-944C-9AF7-1B829A3C819E}"/>
              </a:ext>
            </a:extLst>
          </p:cNvPr>
          <p:cNvGrpSpPr/>
          <p:nvPr/>
        </p:nvGrpSpPr>
        <p:grpSpPr>
          <a:xfrm>
            <a:off x="1156177" y="2936617"/>
            <a:ext cx="7903385" cy="1037235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E09ADF91-513F-C24B-A051-ED8532D9E8E3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srgbClr val="008000"/>
                </a:solidFill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F3BDD19D-768A-1449-BFC6-F23782398733}"/>
                </a:ext>
              </a:extLst>
            </p:cNvPr>
            <p:cNvSpPr/>
            <p:nvPr/>
          </p:nvSpPr>
          <p:spPr>
            <a:xfrm>
              <a:off x="2857337" y="3485009"/>
              <a:ext cx="2466741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>
                <a:defRPr/>
              </a:pPr>
              <a:r>
                <a:rPr lang="ta-IN" altLang="sr-Latn-RS" sz="2400" dirty="0">
                  <a:solidFill>
                    <a:schemeClr val="accent6"/>
                  </a:solidFill>
                </a:rPr>
                <a:t>120</a:t>
              </a:r>
              <a:r>
                <a:rPr lang="ta-IN" altLang="sr-Latn-RS" sz="2800" dirty="0"/>
                <a:t> </a:t>
              </a:r>
              <a:endParaRPr lang="en-US" altLang="sr-Latn-RS" sz="2800" dirty="0"/>
            </a:p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016E2F1F-9403-2E43-A06B-71E332FAF95B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23F68DCF-7803-D54B-B816-9AEB06399598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EA0FAAC1-23E7-F942-BB45-FB948E648EB2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318DCAB-94FD-5749-9146-631BADEBD19F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200A7F-7D2E-C84F-B789-CE99ABF800C9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28" name="TextBox 39">
            <a:extLst>
              <a:ext uri="{FF2B5EF4-FFF2-40B4-BE49-F238E27FC236}">
                <a16:creationId xmlns:a16="http://schemas.microsoft.com/office/drawing/2014/main" id="{FE28FDA3-2F79-8F42-B2CF-77D11FD9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160" y="2434968"/>
            <a:ext cx="199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hr-HR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2. IR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id="{925DF5D6-D7FD-A94B-A849-F17AE0F58F7A}"/>
              </a:ext>
            </a:extLst>
          </p:cNvPr>
          <p:cNvSpPr/>
          <p:nvPr/>
        </p:nvSpPr>
        <p:spPr>
          <a:xfrm>
            <a:off x="3909560" y="2957156"/>
            <a:ext cx="1877362" cy="816014"/>
          </a:xfrm>
          <a:custGeom>
            <a:avLst/>
            <a:gdLst/>
            <a:ahLst/>
            <a:cxnLst/>
            <a:rect l="l" t="t" r="r" b="b"/>
            <a:pathLst>
              <a:path w="2484289" h="736452">
                <a:moveTo>
                  <a:pt x="2116063" y="0"/>
                </a:moveTo>
                <a:cubicBezTo>
                  <a:pt x="2319429" y="0"/>
                  <a:pt x="2484289" y="164860"/>
                  <a:pt x="2484289" y="368226"/>
                </a:cubicBezTo>
                <a:cubicBezTo>
                  <a:pt x="2484289" y="571592"/>
                  <a:pt x="2319429" y="736452"/>
                  <a:pt x="2116063" y="736452"/>
                </a:cubicBezTo>
                <a:cubicBezTo>
                  <a:pt x="1936555" y="736452"/>
                  <a:pt x="1787048" y="608005"/>
                  <a:pt x="1754863" y="437925"/>
                </a:cubicBezTo>
                <a:lnTo>
                  <a:pt x="346009" y="437925"/>
                </a:lnTo>
                <a:cubicBezTo>
                  <a:pt x="318800" y="502742"/>
                  <a:pt x="254724" y="548245"/>
                  <a:pt x="180020" y="548245"/>
                </a:cubicBezTo>
                <a:cubicBezTo>
                  <a:pt x="80598" y="548245"/>
                  <a:pt x="0" y="467647"/>
                  <a:pt x="0" y="368225"/>
                </a:cubicBezTo>
                <a:cubicBezTo>
                  <a:pt x="0" y="268803"/>
                  <a:pt x="80598" y="188205"/>
                  <a:pt x="180020" y="188205"/>
                </a:cubicBezTo>
                <a:cubicBezTo>
                  <a:pt x="254724" y="188205"/>
                  <a:pt x="318801" y="233709"/>
                  <a:pt x="346009" y="298526"/>
                </a:cubicBezTo>
                <a:lnTo>
                  <a:pt x="1754863" y="298526"/>
                </a:lnTo>
                <a:cubicBezTo>
                  <a:pt x="1787049" y="128447"/>
                  <a:pt x="1936556" y="0"/>
                  <a:pt x="211606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>
              <a:defRPr/>
            </a:pPr>
            <a:r>
              <a:rPr lang="hr-HR" altLang="sr-Latn-RS" sz="2400" dirty="0">
                <a:solidFill>
                  <a:schemeClr val="accent6"/>
                </a:solidFill>
              </a:rPr>
              <a:t>70</a:t>
            </a:r>
            <a:r>
              <a:rPr lang="ta-IN" altLang="sr-Latn-RS" sz="2800" dirty="0"/>
              <a:t> </a:t>
            </a:r>
            <a:endParaRPr lang="en-US" altLang="sr-Latn-RS" sz="2800" dirty="0"/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91B77E55-C6C9-E04C-BCD2-FFAA42581398}"/>
              </a:ext>
            </a:extLst>
          </p:cNvPr>
          <p:cNvSpPr/>
          <p:nvPr/>
        </p:nvSpPr>
        <p:spPr>
          <a:xfrm>
            <a:off x="5305581" y="2999741"/>
            <a:ext cx="1877362" cy="816014"/>
          </a:xfrm>
          <a:custGeom>
            <a:avLst/>
            <a:gdLst/>
            <a:ahLst/>
            <a:cxnLst/>
            <a:rect l="l" t="t" r="r" b="b"/>
            <a:pathLst>
              <a:path w="2484289" h="736452">
                <a:moveTo>
                  <a:pt x="2116063" y="0"/>
                </a:moveTo>
                <a:cubicBezTo>
                  <a:pt x="2319429" y="0"/>
                  <a:pt x="2484289" y="164860"/>
                  <a:pt x="2484289" y="368226"/>
                </a:cubicBezTo>
                <a:cubicBezTo>
                  <a:pt x="2484289" y="571592"/>
                  <a:pt x="2319429" y="736452"/>
                  <a:pt x="2116063" y="736452"/>
                </a:cubicBezTo>
                <a:cubicBezTo>
                  <a:pt x="1936555" y="736452"/>
                  <a:pt x="1787048" y="608005"/>
                  <a:pt x="1754863" y="437925"/>
                </a:cubicBezTo>
                <a:lnTo>
                  <a:pt x="346009" y="437925"/>
                </a:lnTo>
                <a:cubicBezTo>
                  <a:pt x="318800" y="502742"/>
                  <a:pt x="254724" y="548245"/>
                  <a:pt x="180020" y="548245"/>
                </a:cubicBezTo>
                <a:cubicBezTo>
                  <a:pt x="80598" y="548245"/>
                  <a:pt x="0" y="467647"/>
                  <a:pt x="0" y="368225"/>
                </a:cubicBezTo>
                <a:cubicBezTo>
                  <a:pt x="0" y="268803"/>
                  <a:pt x="80598" y="188205"/>
                  <a:pt x="180020" y="188205"/>
                </a:cubicBezTo>
                <a:cubicBezTo>
                  <a:pt x="254724" y="188205"/>
                  <a:pt x="318801" y="233709"/>
                  <a:pt x="346009" y="298526"/>
                </a:cubicBezTo>
                <a:lnTo>
                  <a:pt x="1754863" y="298526"/>
                </a:lnTo>
                <a:cubicBezTo>
                  <a:pt x="1787049" y="128447"/>
                  <a:pt x="1936556" y="0"/>
                  <a:pt x="211606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>
              <a:defRPr/>
            </a:pPr>
            <a:r>
              <a:rPr lang="hr-HR" altLang="sr-Latn-RS" sz="2800" dirty="0">
                <a:solidFill>
                  <a:schemeClr val="accent6"/>
                </a:solidFill>
              </a:rPr>
              <a:t>40</a:t>
            </a:r>
            <a:r>
              <a:rPr lang="ta-IN" altLang="sr-Latn-RS" sz="2800" dirty="0">
                <a:solidFill>
                  <a:schemeClr val="accent6"/>
                </a:solidFill>
              </a:rPr>
              <a:t> </a:t>
            </a:r>
            <a:endParaRPr lang="en-US" altLang="sr-Latn-RS" sz="2800" dirty="0">
              <a:solidFill>
                <a:schemeClr val="accent6"/>
              </a:solidFill>
            </a:endParaRP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CF4379DC-312B-AE4A-937A-86663205362A}"/>
              </a:ext>
            </a:extLst>
          </p:cNvPr>
          <p:cNvSpPr/>
          <p:nvPr/>
        </p:nvSpPr>
        <p:spPr>
          <a:xfrm>
            <a:off x="6857627" y="2989680"/>
            <a:ext cx="1877362" cy="816014"/>
          </a:xfrm>
          <a:custGeom>
            <a:avLst/>
            <a:gdLst/>
            <a:ahLst/>
            <a:cxnLst/>
            <a:rect l="l" t="t" r="r" b="b"/>
            <a:pathLst>
              <a:path w="2484289" h="736452">
                <a:moveTo>
                  <a:pt x="2116063" y="0"/>
                </a:moveTo>
                <a:cubicBezTo>
                  <a:pt x="2319429" y="0"/>
                  <a:pt x="2484289" y="164860"/>
                  <a:pt x="2484289" y="368226"/>
                </a:cubicBezTo>
                <a:cubicBezTo>
                  <a:pt x="2484289" y="571592"/>
                  <a:pt x="2319429" y="736452"/>
                  <a:pt x="2116063" y="736452"/>
                </a:cubicBezTo>
                <a:cubicBezTo>
                  <a:pt x="1936555" y="736452"/>
                  <a:pt x="1787048" y="608005"/>
                  <a:pt x="1754863" y="437925"/>
                </a:cubicBezTo>
                <a:lnTo>
                  <a:pt x="346009" y="437925"/>
                </a:lnTo>
                <a:cubicBezTo>
                  <a:pt x="318800" y="502742"/>
                  <a:pt x="254724" y="548245"/>
                  <a:pt x="180020" y="548245"/>
                </a:cubicBezTo>
                <a:cubicBezTo>
                  <a:pt x="80598" y="548245"/>
                  <a:pt x="0" y="467647"/>
                  <a:pt x="0" y="368225"/>
                </a:cubicBezTo>
                <a:cubicBezTo>
                  <a:pt x="0" y="268803"/>
                  <a:pt x="80598" y="188205"/>
                  <a:pt x="180020" y="188205"/>
                </a:cubicBezTo>
                <a:cubicBezTo>
                  <a:pt x="254724" y="188205"/>
                  <a:pt x="318801" y="233709"/>
                  <a:pt x="346009" y="298526"/>
                </a:cubicBezTo>
                <a:lnTo>
                  <a:pt x="1754863" y="298526"/>
                </a:lnTo>
                <a:cubicBezTo>
                  <a:pt x="1787049" y="128447"/>
                  <a:pt x="1936556" y="0"/>
                  <a:pt x="211606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>
              <a:defRPr/>
            </a:pPr>
            <a:r>
              <a:rPr lang="ta-IN" altLang="sr-Latn-RS" sz="2400" dirty="0">
                <a:solidFill>
                  <a:schemeClr val="accent6"/>
                </a:solidFill>
              </a:rPr>
              <a:t>1</a:t>
            </a:r>
            <a:r>
              <a:rPr lang="hr-HR" altLang="sr-Latn-RS" sz="2400" dirty="0">
                <a:solidFill>
                  <a:schemeClr val="accent6"/>
                </a:solidFill>
              </a:rPr>
              <a:t>5</a:t>
            </a:r>
            <a:r>
              <a:rPr lang="ta-IN" altLang="sr-Latn-RS" sz="2800" dirty="0"/>
              <a:t> </a:t>
            </a:r>
            <a:endParaRPr lang="en-US" altLang="sr-Latn-RS" sz="2800" dirty="0"/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6258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Uvod u EBSI mrežu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EBSI (European Blockchain Services Infrastructure) je mreža razvijena od strane EU.</a:t>
            </a:r>
          </a:p>
          <a:p>
            <a:r>
              <a:t>• Cilj je osigurati sigurne, interoperabilne i decentralizirane usluge.</a:t>
            </a:r>
          </a:p>
          <a:p>
            <a:r>
              <a:t>• Fokus na digitalni identitet, transparentnost i efikasnost javnih usluga.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Tehnička infrastruktura EBSI mreže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Arhitektura temeljena na decentraliziranim čvorovima.</a:t>
            </a:r>
          </a:p>
          <a:p>
            <a:r>
              <a:t>• Osiguranje privatnosti i sigurnosti podataka.</a:t>
            </a:r>
          </a:p>
          <a:p>
            <a:r>
              <a:t>• Kompatibilnost s EU digitalnim alatima poput HPC i AI.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Primjene u praksi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Digitalni</a:t>
            </a:r>
            <a:r>
              <a:rPr dirty="0"/>
              <a:t> </a:t>
            </a:r>
            <a:r>
              <a:rPr dirty="0" err="1"/>
              <a:t>identiteti</a:t>
            </a:r>
            <a:r>
              <a:rPr dirty="0"/>
              <a:t>: </a:t>
            </a:r>
            <a:r>
              <a:rPr dirty="0" err="1"/>
              <a:t>osiguravanje</a:t>
            </a:r>
            <a:r>
              <a:rPr dirty="0"/>
              <a:t> </a:t>
            </a:r>
            <a:r>
              <a:rPr dirty="0" err="1"/>
              <a:t>sigurne</a:t>
            </a:r>
            <a:r>
              <a:rPr dirty="0"/>
              <a:t> </a:t>
            </a:r>
            <a:r>
              <a:rPr dirty="0" err="1"/>
              <a:t>autentifikacije</a:t>
            </a:r>
            <a:r>
              <a:rPr dirty="0"/>
              <a:t>.</a:t>
            </a:r>
          </a:p>
          <a:p>
            <a:r>
              <a:rPr dirty="0" err="1"/>
              <a:t>Verifikacija</a:t>
            </a:r>
            <a:r>
              <a:rPr dirty="0"/>
              <a:t> diploma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službenih</a:t>
            </a:r>
            <a:r>
              <a:rPr dirty="0"/>
              <a:t> </a:t>
            </a:r>
            <a:r>
              <a:rPr dirty="0" err="1"/>
              <a:t>dokumenata</a:t>
            </a:r>
            <a:r>
              <a:rPr dirty="0"/>
              <a:t>.</a:t>
            </a:r>
          </a:p>
          <a:p>
            <a:r>
              <a:rPr dirty="0" err="1"/>
              <a:t>Pružanje</a:t>
            </a:r>
            <a:r>
              <a:rPr dirty="0"/>
              <a:t> </a:t>
            </a:r>
            <a:r>
              <a:rPr dirty="0" err="1"/>
              <a:t>transparentnih</a:t>
            </a:r>
            <a:r>
              <a:rPr dirty="0"/>
              <a:t> </a:t>
            </a:r>
            <a:r>
              <a:rPr dirty="0" err="1"/>
              <a:t>javnih</a:t>
            </a:r>
            <a:r>
              <a:rPr dirty="0"/>
              <a:t> </a:t>
            </a:r>
            <a:r>
              <a:rPr dirty="0" err="1"/>
              <a:t>usluga</a:t>
            </a:r>
            <a:endParaRPr lang="hr-HR" dirty="0"/>
          </a:p>
          <a:p>
            <a:r>
              <a:rPr lang="hr-HR" dirty="0"/>
              <a:t>……….</a:t>
            </a:r>
          </a:p>
          <a:p>
            <a:r>
              <a:rPr lang="hr-HR" dirty="0">
                <a:solidFill>
                  <a:srgbClr val="FF0000"/>
                </a:solidFill>
              </a:rPr>
              <a:t>Primjena u </a:t>
            </a:r>
            <a:r>
              <a:rPr lang="hr-HR" dirty="0" err="1">
                <a:solidFill>
                  <a:srgbClr val="FF0000"/>
                </a:solidFill>
              </a:rPr>
              <a:t>Cloud</a:t>
            </a:r>
            <a:r>
              <a:rPr lang="hr-HR" dirty="0">
                <a:solidFill>
                  <a:srgbClr val="FF0000"/>
                </a:solidFill>
              </a:rPr>
              <a:t> servisima</a:t>
            </a:r>
            <a:r>
              <a:rPr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DEE8-E4B6-9C4C-A3A5-726F7CF3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i="1" dirty="0"/>
            </a:br>
            <a:r>
              <a:rPr lang="hr-HR" b="1" i="1" dirty="0"/>
              <a:t>Integracija s fizičkom infrastrukturom: </a:t>
            </a:r>
            <a:r>
              <a:rPr lang="hr-HR" b="1" i="1" dirty="0" err="1"/>
              <a:t>IoT</a:t>
            </a:r>
            <a:r>
              <a:rPr lang="hr-HR" b="1" i="1" dirty="0"/>
              <a:t> i pametni gradovi</a:t>
            </a:r>
            <a:br>
              <a:rPr lang="hr-HR" b="1" i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CD6F-E4C0-AF49-BFAC-956371A85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r-HR" b="1" dirty="0"/>
              <a:t>Integracija </a:t>
            </a:r>
            <a:r>
              <a:rPr lang="hr-HR" b="1" dirty="0" err="1"/>
              <a:t>Blockchain-IoT</a:t>
            </a:r>
            <a:r>
              <a:rPr lang="hr-HR" b="1" dirty="0"/>
              <a:t>:</a:t>
            </a:r>
            <a:r>
              <a:rPr lang="hr-HR" dirty="0"/>
              <a:t> Ekosustavi distribuiranih knjiga (DLT) podržavat će globalne </a:t>
            </a:r>
            <a:r>
              <a:rPr lang="hr-HR" dirty="0" err="1"/>
              <a:t>IoT</a:t>
            </a:r>
            <a:r>
              <a:rPr lang="hr-HR" dirty="0"/>
              <a:t> mreže, osiguravajući sigurnu, transparentnu i učinkovitu komunikaciju između milijardi uređaja. Autonomni automobili, </a:t>
            </a:r>
            <a:r>
              <a:rPr lang="hr-HR" dirty="0" err="1"/>
              <a:t>dronovi</a:t>
            </a:r>
            <a:r>
              <a:rPr lang="hr-HR" dirty="0"/>
              <a:t> i pametni gradovi oslanjat će se na </a:t>
            </a:r>
            <a:r>
              <a:rPr lang="hr-HR" dirty="0" err="1"/>
              <a:t>blockchain</a:t>
            </a:r>
            <a:r>
              <a:rPr lang="hr-HR" dirty="0"/>
              <a:t> za provjeru transakcija i donošenje odluka u stvarnom vremenu.</a:t>
            </a:r>
          </a:p>
          <a:p>
            <a:pPr lvl="0"/>
            <a:r>
              <a:rPr lang="hr-HR" b="1" dirty="0" err="1"/>
              <a:t>Tokenizirana</a:t>
            </a:r>
            <a:r>
              <a:rPr lang="hr-HR" b="1" dirty="0"/>
              <a:t> urbana infrastruktura:</a:t>
            </a:r>
            <a:r>
              <a:rPr lang="hr-HR" dirty="0"/>
              <a:t> Gradovi će funkcionirati na </a:t>
            </a:r>
            <a:r>
              <a:rPr lang="hr-HR" dirty="0" err="1"/>
              <a:t>tokeniziranim</a:t>
            </a:r>
            <a:r>
              <a:rPr lang="hr-HR" dirty="0"/>
              <a:t> ekosustavima, gdje će sve, od distribucije energije do gospodarenja otpadom, biti autonomno upravljano i optimizirano putem pametnih ugovora, vođeno podacima iz povezanih </a:t>
            </a:r>
            <a:r>
              <a:rPr lang="hr-HR" dirty="0" err="1"/>
              <a:t>IoT</a:t>
            </a:r>
            <a:r>
              <a:rPr lang="hr-HR" dirty="0"/>
              <a:t> uređaja.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019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1872-1B7E-6A48-86A8-DAD9495B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err="1"/>
              <a:t>Tokenizacija</a:t>
            </a:r>
            <a:r>
              <a:rPr lang="hr-HR" b="1" i="1" dirty="0"/>
              <a:t> svega</a:t>
            </a:r>
            <a:br>
              <a:rPr lang="hr-HR" b="1" i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1E49D-E7B4-BB45-B032-B9B3A8701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dirty="0" err="1"/>
              <a:t>Tokenizacija</a:t>
            </a:r>
            <a:r>
              <a:rPr lang="hr-HR" b="1" dirty="0"/>
              <a:t> imovine:</a:t>
            </a:r>
            <a:r>
              <a:rPr lang="hr-HR" dirty="0"/>
              <a:t> Od nekretnina i intelektualnog vlasništva do roba i ugljičnih kredita, sve će biti </a:t>
            </a:r>
            <a:r>
              <a:rPr lang="hr-HR" dirty="0" err="1"/>
              <a:t>tokenizirano</a:t>
            </a:r>
            <a:r>
              <a:rPr lang="hr-HR" dirty="0"/>
              <a:t> i dostupno za trgovinu na decentraliziranim tržištima.</a:t>
            </a:r>
          </a:p>
          <a:p>
            <a:pPr marL="0" indent="0">
              <a:buNone/>
            </a:pPr>
            <a:r>
              <a:rPr lang="hr-HR" dirty="0"/>
              <a:t>Ovaj argument ističe višestruke prednosti      uspostave DLT ekosustava u različitim industrijama i sektorima.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162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56D1-FA26-CA4F-A70E-E582D51E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err="1"/>
              <a:t>Blockchain</a:t>
            </a:r>
            <a:r>
              <a:rPr lang="hr-HR" b="1" i="1" dirty="0"/>
              <a:t> transformira način na koji industrije funkcioniraju</a:t>
            </a:r>
            <a:br>
              <a:rPr lang="hr-HR" b="1" i="1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140F-E6D5-A741-B5E6-F40295C3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U svojoj srži, </a:t>
            </a:r>
            <a:r>
              <a:rPr lang="hr-HR" dirty="0" err="1"/>
              <a:t>blockchain</a:t>
            </a:r>
            <a:r>
              <a:rPr lang="hr-HR" dirty="0"/>
              <a:t> ekosustav temelji se na decentraliziranim mrežama gdje je povjerenje raspodijeljeno među sudionicima. Ovaj ekosustav uključuje ključne komponente poput protokola, programera, pametnih ugovora, decentraliziranih aplikacija (</a:t>
            </a:r>
            <a:r>
              <a:rPr lang="hr-HR" dirty="0" err="1"/>
              <a:t>dApps</a:t>
            </a:r>
            <a:r>
              <a:rPr lang="hr-HR" dirty="0"/>
              <a:t>) i mehanizama upravljanja. Suradnja između ovih elemenata ključna je za skaliranje i inovacije.</a:t>
            </a:r>
          </a:p>
          <a:p>
            <a:r>
              <a:rPr lang="hr-HR" dirty="0"/>
              <a:t>Neki od najutjecajnijih primjera korištenja uključuju:</a:t>
            </a:r>
          </a:p>
          <a:p>
            <a:pPr lvl="0"/>
            <a:r>
              <a:rPr lang="hr-HR" b="1" dirty="0"/>
              <a:t>Upravljanje lancem opskrbe:</a:t>
            </a:r>
            <a:r>
              <a:rPr lang="hr-HR" dirty="0"/>
              <a:t> </a:t>
            </a:r>
            <a:r>
              <a:rPr lang="hr-HR" dirty="0" err="1"/>
              <a:t>Blockchain</a:t>
            </a:r>
            <a:r>
              <a:rPr lang="hr-HR" dirty="0"/>
              <a:t> pruža transparentnost i </a:t>
            </a:r>
            <a:r>
              <a:rPr lang="hr-HR" dirty="0" err="1"/>
              <a:t>sljedivost</a:t>
            </a:r>
            <a:r>
              <a:rPr lang="hr-HR" dirty="0"/>
              <a:t> kroz putovanja proizvoda, smanjujući prijevare i poboljšavajući odgovornost.</a:t>
            </a:r>
          </a:p>
          <a:p>
            <a:pPr lvl="0"/>
            <a:r>
              <a:rPr lang="hr-HR" b="1" dirty="0"/>
              <a:t>Financijske usluge:</a:t>
            </a:r>
            <a:r>
              <a:rPr lang="hr-HR" dirty="0"/>
              <a:t> Decentralizirane financije (</a:t>
            </a:r>
            <a:r>
              <a:rPr lang="hr-HR" dirty="0" err="1"/>
              <a:t>DeFi</a:t>
            </a:r>
            <a:r>
              <a:rPr lang="hr-HR" dirty="0"/>
              <a:t>) transformiraju tradicionalno bankarstvo omogućujući transakcije, posudbu i zajmove između pojedinaca bez posrednika.</a:t>
            </a:r>
          </a:p>
          <a:p>
            <a:pPr lvl="0"/>
            <a:r>
              <a:rPr lang="hr-HR" b="1" dirty="0"/>
              <a:t>Zdravstvo:</a:t>
            </a:r>
            <a:r>
              <a:rPr lang="hr-HR" dirty="0"/>
              <a:t> </a:t>
            </a:r>
            <a:r>
              <a:rPr lang="hr-HR" dirty="0" err="1"/>
              <a:t>Blockchain</a:t>
            </a:r>
            <a:r>
              <a:rPr lang="hr-HR" dirty="0"/>
              <a:t> osigurava podatke o pacijentima i omogućuje sigurno i učinkovito dijeljenje medicinske dokumentacije.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5235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2BC6-402C-344F-A6A6-D9A9888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Dew-Fog-Cloud-Rainbow</a:t>
            </a:r>
            <a:r>
              <a:rPr lang="sr-Latn-RS" dirty="0"/>
              <a:t> hijerarhija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BA0309-0550-0246-A561-EF3BBEF44A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16471"/>
            <a:ext cx="878958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Dew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Dew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odnosi se na obradu podataka na razini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krajnjeg uređaja,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gdje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podaci obrađuju i pohranjuju lokalno prije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sinkronizacije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oblakom. To je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najlokaliziranija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razina u hijerarhiji.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Uloga DLT-a: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DLT osigurava integritet i sigurnost podataka obrađenih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lokalno, omogućujući uređajima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sudjelovanje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decentraliziranom sustavu,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osiguravajući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sljedivost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podataka i smanjujući oslanjanje na centralni poslužitelj.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sr-Latn-RS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Fog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djeluje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kao posredni sloj, bliže izvoru podataka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nego oblak, pomažući u obradi podataka između uređaja i oblaka.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Uloga DLT-a: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DLT omogućuje sigurnu komunikaciju i razmjenu podataka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između čvorova u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mreži. Pametni ugovori na DLT platformi mogu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automatizirati dogovore i procese, osiguravajući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povjerenje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između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decentraliziranih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čvorova bez potrebe za centralnim autoritetom.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2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903</Words>
  <Application>Microsoft Macintosh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 Cloud servisi na  EBSI infrastrukturi</vt:lpstr>
      <vt:lpstr>  Hodoigram razvoja  i industrijske revolucije   </vt:lpstr>
      <vt:lpstr>Uvod u EBSI mrežu</vt:lpstr>
      <vt:lpstr>Tehnička infrastruktura EBSI mreže</vt:lpstr>
      <vt:lpstr>Primjene u praksi</vt:lpstr>
      <vt:lpstr> Integracija s fizičkom infrastrukturom: IoT i pametni gradovi </vt:lpstr>
      <vt:lpstr>Tokenizacija svega </vt:lpstr>
      <vt:lpstr>Blockchain transformira način na koji industrije funkcioniraju </vt:lpstr>
      <vt:lpstr>Dew-Fog-Cloud-Rainbow hijerarhija</vt:lpstr>
      <vt:lpstr>Dew-Fog-Cloud-Rainbow hijerarhija</vt:lpstr>
      <vt:lpstr>Rainbow Computing </vt:lpstr>
      <vt:lpstr>Smart globalni transhumanistički ekosustav</vt:lpstr>
      <vt:lpstr>Sažetak uloge DLT-a: </vt:lpstr>
      <vt:lpstr>Hvala na pažnji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kompetencije za EBSI mrežu</dc:title>
  <dc:subject/>
  <dc:creator/>
  <cp:keywords/>
  <dc:description>generated using python-pptx</dc:description>
  <cp:lastModifiedBy>Microsoft Office User</cp:lastModifiedBy>
  <cp:revision>20</cp:revision>
  <dcterms:created xsi:type="dcterms:W3CDTF">2013-01-27T09:14:16Z</dcterms:created>
  <dcterms:modified xsi:type="dcterms:W3CDTF">2024-12-05T21:49:19Z</dcterms:modified>
  <cp:category/>
</cp:coreProperties>
</file>