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(null)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10"/>
  </p:handoutMasterIdLst>
  <p:sldIdLst>
    <p:sldId id="256" r:id="rId2"/>
    <p:sldId id="258" r:id="rId3"/>
    <p:sldId id="265" r:id="rId4"/>
    <p:sldId id="264" r:id="rId5"/>
    <p:sldId id="257" r:id="rId6"/>
    <p:sldId id="263" r:id="rId7"/>
    <p:sldId id="261" r:id="rId8"/>
    <p:sldId id="269" r:id="rId9"/>
  </p:sldIdLst>
  <p:sldSz cx="24382413" cy="13716000"/>
  <p:notesSz cx="9926638" cy="6858000"/>
  <p:defaultTextStyle>
    <a:defPPr>
      <a:defRPr lang="sr-Latn-RS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ja Marčić" initials="MM" lastIdx="1" clrIdx="0">
    <p:extLst>
      <p:ext uri="{19B8F6BF-5375-455C-9EA6-DF929625EA0E}">
        <p15:presenceInfo xmlns:p15="http://schemas.microsoft.com/office/powerpoint/2012/main" userId="S-1-5-21-1334802617-793383335-1851928258-34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4685"/>
  </p:normalViewPr>
  <p:slideViewPr>
    <p:cSldViewPr snapToGrid="0" snapToObjects="1">
      <p:cViewPr varScale="1">
        <p:scale>
          <a:sx n="54" d="100"/>
          <a:sy n="54" d="100"/>
        </p:scale>
        <p:origin x="156" y="2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Sheet1!$D$4</c:f>
              <c:strCache>
                <c:ptCount val="1"/>
                <c:pt idx="0">
                  <c:v>Broj dozvola (N)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Sheet1!$C$5:$C$15</c:f>
              <c:strCache>
                <c:ptCount val="11"/>
                <c:pt idx="0">
                  <c:v>Graditeljstvo </c:v>
                </c:pt>
                <c:pt idx="1">
                  <c:v>Brodogradnja </c:v>
                </c:pt>
                <c:pt idx="2">
                  <c:v>Turizam i ugostiteljstvo</c:v>
                </c:pt>
                <c:pt idx="3">
                  <c:v>Kultura</c:v>
                </c:pt>
                <c:pt idx="4">
                  <c:v>Promet </c:v>
                </c:pt>
                <c:pt idx="5">
                  <c:v>Zdravstvo i soc.skrb </c:v>
                </c:pt>
                <c:pt idx="6">
                  <c:v>Prehrambena industrija</c:v>
                </c:pt>
                <c:pt idx="7">
                  <c:v>Prerađivačka industrija</c:v>
                </c:pt>
                <c:pt idx="8">
                  <c:v>Poljoprivreda i šumarstvo </c:v>
                </c:pt>
                <c:pt idx="9">
                  <c:v>Metalna industrija </c:v>
                </c:pt>
                <c:pt idx="10">
                  <c:v>Sezonski rad</c:v>
                </c:pt>
              </c:strCache>
            </c:strRef>
          </c:cat>
          <c:val>
            <c:numRef>
              <c:f>Sheet1!$D$5:$D$15</c:f>
              <c:numCache>
                <c:formatCode>#,##0</c:formatCode>
                <c:ptCount val="11"/>
                <c:pt idx="0">
                  <c:v>12170</c:v>
                </c:pt>
                <c:pt idx="1">
                  <c:v>1608</c:v>
                </c:pt>
                <c:pt idx="2" formatCode="General">
                  <c:v>460</c:v>
                </c:pt>
                <c:pt idx="3" formatCode="General">
                  <c:v>22</c:v>
                </c:pt>
                <c:pt idx="4" formatCode="General">
                  <c:v>765</c:v>
                </c:pt>
                <c:pt idx="5" formatCode="General">
                  <c:v>75</c:v>
                </c:pt>
                <c:pt idx="6" formatCode="General">
                  <c:v>770</c:v>
                </c:pt>
                <c:pt idx="7" formatCode="General">
                  <c:v>580</c:v>
                </c:pt>
                <c:pt idx="8" formatCode="General">
                  <c:v>260</c:v>
                </c:pt>
                <c:pt idx="9">
                  <c:v>1100</c:v>
                </c:pt>
                <c:pt idx="10">
                  <c:v>1940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54-4A4A-B04F-D42E7B4C4D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4623352"/>
        <c:axId val="454624008"/>
      </c:lineChart>
      <c:catAx>
        <c:axId val="454623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54624008"/>
        <c:crosses val="autoZero"/>
        <c:auto val="1"/>
        <c:lblAlgn val="ctr"/>
        <c:lblOffset val="100"/>
        <c:noMultiLvlLbl val="0"/>
      </c:catAx>
      <c:valAx>
        <c:axId val="454624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54623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6CAB4-B9B9-4653-985B-50A90393DD02}" type="datetimeFigureOut">
              <a:rPr lang="hr-HR" smtClean="0"/>
              <a:t>29.3.2019.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5634D-05A9-4B0E-819B-43DD3AFCB6C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6163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(null)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873B6D8-AB73-4D4D-B71D-6DE4047393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2518"/>
            <a:ext cx="24382413" cy="137151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77987" y="11718924"/>
            <a:ext cx="21062951" cy="1093378"/>
          </a:xfrm>
        </p:spPr>
        <p:txBody>
          <a:bodyPr anchor="ctr"/>
          <a:lstStyle>
            <a:lvl1pPr algn="ctr">
              <a:defRPr sz="3600"/>
            </a:lvl1pPr>
          </a:lstStyle>
          <a:p>
            <a:pPr algn="ctr"/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Naslov nekog predavanja o dobrobiti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77988" y="13011462"/>
            <a:ext cx="21062950" cy="5019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500">
                <a:solidFill>
                  <a:schemeClr val="bg1">
                    <a:lumMod val="50000"/>
                  </a:schemeClr>
                </a:solidFill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algn="ctr"/>
            <a:r>
              <a:rPr lang="hr-HR" sz="25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Zagreb, 23. 05. 2018.</a:t>
            </a:r>
          </a:p>
        </p:txBody>
      </p:sp>
    </p:spTree>
    <p:extLst>
      <p:ext uri="{BB962C8B-B14F-4D97-AF65-F5344CB8AC3E}">
        <p14:creationId xmlns:p14="http://schemas.microsoft.com/office/powerpoint/2010/main" val="53399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291" y="3651250"/>
            <a:ext cx="21029831" cy="781526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CD44-7982-B548-83C6-63346C60C5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0813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107" y="1277937"/>
            <a:ext cx="21029831" cy="2124075"/>
          </a:xfrm>
        </p:spPr>
        <p:txBody>
          <a:bodyPr anchor="ctr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7988" y="3654425"/>
            <a:ext cx="21015435" cy="7812088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CD44-7982-B548-83C6-63346C60C5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4031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CD44-7982-B548-83C6-63346C60C5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75540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1277937"/>
            <a:ext cx="21029831" cy="20843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654424"/>
            <a:ext cx="10314903" cy="1355725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302247"/>
            <a:ext cx="10314903" cy="61642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654424"/>
            <a:ext cx="10365701" cy="1355725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302247"/>
            <a:ext cx="10365701" cy="61642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CD44-7982-B548-83C6-63346C60C5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74599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CD44-7982-B548-83C6-63346C60C5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0117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CD44-7982-B548-83C6-63346C60C5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56592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1277938"/>
            <a:ext cx="7863962" cy="2124075"/>
          </a:xfrm>
        </p:spPr>
        <p:txBody>
          <a:bodyPr anchor="ctr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2525" y="1277938"/>
            <a:ext cx="12343597" cy="9747250"/>
          </a:xfrm>
        </p:spPr>
        <p:txBody>
          <a:bodyPr/>
          <a:lstStyle>
            <a:lvl1pPr>
              <a:defRPr sz="4800"/>
            </a:lvl1pPr>
            <a:lvl2pPr>
              <a:defRPr sz="4400"/>
            </a:lvl2pPr>
            <a:lvl3pPr>
              <a:defRPr sz="4000"/>
            </a:lvl3pPr>
            <a:lvl4pPr>
              <a:defRPr sz="3800"/>
            </a:lvl4pPr>
            <a:lvl5pPr>
              <a:defRPr sz="38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3654426"/>
            <a:ext cx="7863962" cy="7812088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CD44-7982-B548-83C6-63346C60C5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39041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1277938"/>
            <a:ext cx="7863962" cy="2124075"/>
          </a:xfrm>
        </p:spPr>
        <p:txBody>
          <a:bodyPr anchor="ctr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277938"/>
            <a:ext cx="12343597" cy="10444163"/>
          </a:xfrm>
        </p:spPr>
        <p:txBody>
          <a:bodyPr anchor="t">
            <a:normAutofit/>
          </a:bodyPr>
          <a:lstStyle>
            <a:lvl1pPr marL="0" indent="0">
              <a:buNone/>
              <a:defRPr sz="48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3654425"/>
            <a:ext cx="7863962" cy="7812088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CD44-7982-B548-83C6-63346C60C5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4849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(null)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F817352-1EE8-0D4D-B6F1-55B62D4C0A8A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446"/>
            <a:ext cx="24382413" cy="1371510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1272988"/>
            <a:ext cx="21029831" cy="2108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7778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1750292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DCD44-7982-B548-83C6-63346C60C554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608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1828709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43" userDrawn="1">
          <p15:clr>
            <a:srgbClr val="F26B43"/>
          </p15:clr>
        </p15:guide>
        <p15:guide id="2" pos="1057" userDrawn="1">
          <p15:clr>
            <a:srgbClr val="F26B43"/>
          </p15:clr>
        </p15:guide>
        <p15:guide id="3" pos="14325" userDrawn="1">
          <p15:clr>
            <a:srgbClr val="F26B43"/>
          </p15:clr>
        </p15:guide>
        <p15:guide id="4" orient="horz" pos="2302" userDrawn="1">
          <p15:clr>
            <a:srgbClr val="F26B43"/>
          </p15:clr>
        </p15:guide>
        <p15:guide id="5" orient="horz" pos="7382" userDrawn="1">
          <p15:clr>
            <a:srgbClr val="F26B43"/>
          </p15:clr>
        </p15:guide>
        <p15:guide id="6" orient="horz" pos="7223" userDrawn="1">
          <p15:clr>
            <a:srgbClr val="F26B43"/>
          </p15:clr>
        </p15:guide>
        <p15:guide id="7" orient="horz" pos="7881" userDrawn="1">
          <p15:clr>
            <a:srgbClr val="F26B43"/>
          </p15:clr>
        </p15:guide>
        <p15:guide id="8" orient="horz" pos="80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bpavicin@hgk.hr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4E292-F8F6-174E-8012-1F2104704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7987" y="10002417"/>
            <a:ext cx="21062951" cy="2809886"/>
          </a:xfrm>
        </p:spPr>
        <p:txBody>
          <a:bodyPr>
            <a:normAutofit/>
          </a:bodyPr>
          <a:lstStyle/>
          <a:p>
            <a:r>
              <a:rPr lang="hr-HR" dirty="0" smtClean="0"/>
              <a:t>Potrebe </a:t>
            </a:r>
            <a:r>
              <a:rPr lang="hr-HR" dirty="0"/>
              <a:t>hrvatskoga gospodarstva za cjeloživotnim obrazovanjem s naglaskom na srednjoškolsko strukovno </a:t>
            </a:r>
            <a:r>
              <a:rPr lang="hr-HR" dirty="0" smtClean="0"/>
              <a:t>obrazovanje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b="0" i="1" dirty="0" smtClean="0"/>
              <a:t>Božo Pavičin, voditelj odjela za obrazovanje</a:t>
            </a:r>
            <a:endParaRPr lang="sr-Latn-RS" sz="2800" b="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FE438F-BB70-BB43-B601-7B72D30A92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HATZ, 29. 3. 2019.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415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Gospodarstvo</a:t>
            </a:r>
            <a:r>
              <a:rPr lang="en-GB" dirty="0" smtClean="0"/>
              <a:t> </a:t>
            </a:r>
            <a:r>
              <a:rPr lang="en-GB" dirty="0"/>
              <a:t>i </a:t>
            </a:r>
            <a:r>
              <a:rPr lang="en-GB" dirty="0" err="1"/>
              <a:t>obrazovne</a:t>
            </a:r>
            <a:r>
              <a:rPr lang="en-GB" dirty="0"/>
              <a:t> </a:t>
            </a:r>
            <a:r>
              <a:rPr lang="en-GB" dirty="0" err="1"/>
              <a:t>politike</a:t>
            </a:r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4000" dirty="0" err="1" smtClean="0"/>
              <a:t>Prema</a:t>
            </a:r>
            <a:r>
              <a:rPr lang="en-GB" sz="4000" dirty="0" smtClean="0"/>
              <a:t> </a:t>
            </a:r>
            <a:r>
              <a:rPr lang="en-GB" sz="4000" dirty="0" err="1"/>
              <a:t>Anketi</a:t>
            </a:r>
            <a:r>
              <a:rPr lang="en-GB" sz="4000" dirty="0"/>
              <a:t> </a:t>
            </a:r>
            <a:r>
              <a:rPr lang="en-GB" sz="4000" dirty="0" err="1"/>
              <a:t>poslodavaca</a:t>
            </a:r>
            <a:r>
              <a:rPr lang="en-GB" sz="4000" dirty="0"/>
              <a:t> (2017.) </a:t>
            </a:r>
            <a:r>
              <a:rPr lang="en-GB" sz="4000" dirty="0" err="1"/>
              <a:t>poteškoće</a:t>
            </a:r>
            <a:r>
              <a:rPr lang="en-GB" sz="4000" dirty="0"/>
              <a:t> </a:t>
            </a:r>
            <a:r>
              <a:rPr lang="en-GB" sz="4000" dirty="0" err="1"/>
              <a:t>pri</a:t>
            </a:r>
            <a:r>
              <a:rPr lang="en-GB" sz="4000" dirty="0"/>
              <a:t> </a:t>
            </a:r>
            <a:r>
              <a:rPr lang="en-GB" sz="4000" dirty="0" err="1"/>
              <a:t>pronalaženju</a:t>
            </a:r>
            <a:r>
              <a:rPr lang="en-GB" sz="4000" dirty="0"/>
              <a:t> </a:t>
            </a:r>
            <a:r>
              <a:rPr lang="en-GB" sz="4000" dirty="0" err="1"/>
              <a:t>radnika</a:t>
            </a:r>
            <a:r>
              <a:rPr lang="en-GB" sz="4000" dirty="0"/>
              <a:t> u 2016. </a:t>
            </a:r>
            <a:r>
              <a:rPr lang="en-GB" sz="4000" dirty="0" err="1"/>
              <a:t>godini</a:t>
            </a:r>
            <a:r>
              <a:rPr lang="en-GB" sz="4000" dirty="0"/>
              <a:t> </a:t>
            </a:r>
            <a:r>
              <a:rPr lang="en-GB" sz="4000" dirty="0" err="1"/>
              <a:t>imala</a:t>
            </a:r>
            <a:r>
              <a:rPr lang="en-GB" sz="4000" dirty="0"/>
              <a:t> je </a:t>
            </a:r>
            <a:r>
              <a:rPr lang="en-GB" sz="4000" dirty="0" err="1"/>
              <a:t>gotovo</a:t>
            </a:r>
            <a:r>
              <a:rPr lang="en-GB" sz="4000" dirty="0"/>
              <a:t> </a:t>
            </a:r>
            <a:r>
              <a:rPr lang="en-GB" sz="4000" dirty="0" err="1"/>
              <a:t>polovina</a:t>
            </a:r>
            <a:r>
              <a:rPr lang="en-GB" sz="4000" dirty="0"/>
              <a:t> </a:t>
            </a:r>
            <a:r>
              <a:rPr lang="en-GB" sz="4000" dirty="0" err="1"/>
              <a:t>svih</a:t>
            </a:r>
            <a:r>
              <a:rPr lang="en-GB" sz="4000" dirty="0"/>
              <a:t> </a:t>
            </a:r>
            <a:r>
              <a:rPr lang="en-GB" sz="4000" dirty="0" err="1"/>
              <a:t>poslodavaca</a:t>
            </a:r>
            <a:r>
              <a:rPr lang="en-GB" sz="4000" dirty="0"/>
              <a:t> </a:t>
            </a:r>
            <a:r>
              <a:rPr lang="en-GB" sz="4000" dirty="0" err="1"/>
              <a:t>koji</a:t>
            </a:r>
            <a:r>
              <a:rPr lang="en-GB" sz="4000" dirty="0"/>
              <a:t> </a:t>
            </a:r>
            <a:r>
              <a:rPr lang="en-GB" sz="4000" dirty="0" err="1"/>
              <a:t>su</a:t>
            </a:r>
            <a:r>
              <a:rPr lang="en-GB" sz="4000" dirty="0"/>
              <a:t> </a:t>
            </a:r>
            <a:r>
              <a:rPr lang="en-GB" sz="4000" dirty="0" err="1"/>
              <a:t>tražili</a:t>
            </a:r>
            <a:r>
              <a:rPr lang="en-GB" sz="4000" dirty="0"/>
              <a:t> </a:t>
            </a:r>
            <a:r>
              <a:rPr lang="en-GB" sz="4000" dirty="0" err="1"/>
              <a:t>radnike</a:t>
            </a:r>
            <a:r>
              <a:rPr lang="en-GB" sz="4000" dirty="0"/>
              <a:t> </a:t>
            </a:r>
            <a:r>
              <a:rPr lang="en-GB" sz="4000" b="1" dirty="0"/>
              <a:t>(49,0</a:t>
            </a:r>
            <a:r>
              <a:rPr lang="en-GB" sz="4000" b="1" dirty="0" smtClean="0"/>
              <a:t>%)</a:t>
            </a:r>
            <a:r>
              <a:rPr lang="en-GB" sz="4000" dirty="0" smtClean="0"/>
              <a:t>.</a:t>
            </a:r>
            <a:endParaRPr lang="hr-HR" sz="40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dirty="0" err="1" smtClean="0"/>
              <a:t>Nedostatak</a:t>
            </a:r>
            <a:r>
              <a:rPr lang="en-GB" sz="4000" dirty="0" smtClean="0"/>
              <a:t> </a:t>
            </a:r>
            <a:r>
              <a:rPr lang="en-GB" sz="4000" dirty="0" err="1"/>
              <a:t>kandidata</a:t>
            </a:r>
            <a:r>
              <a:rPr lang="en-GB" sz="4000" dirty="0"/>
              <a:t> s </a:t>
            </a:r>
            <a:r>
              <a:rPr lang="en-GB" sz="4000" dirty="0" err="1"/>
              <a:t>traženim</a:t>
            </a:r>
            <a:r>
              <a:rPr lang="en-GB" sz="4000" dirty="0"/>
              <a:t> </a:t>
            </a:r>
            <a:r>
              <a:rPr lang="en-GB" sz="4000" dirty="0" err="1"/>
              <a:t>radnim</a:t>
            </a:r>
            <a:r>
              <a:rPr lang="en-GB" sz="4000" dirty="0"/>
              <a:t> </a:t>
            </a:r>
            <a:r>
              <a:rPr lang="en-GB" sz="4000" dirty="0" err="1"/>
              <a:t>iskustvom</a:t>
            </a:r>
            <a:r>
              <a:rPr lang="en-GB" sz="4000" dirty="0"/>
              <a:t> (</a:t>
            </a:r>
            <a:r>
              <a:rPr lang="en-GB" sz="4000" b="1" dirty="0"/>
              <a:t>48%</a:t>
            </a:r>
            <a:r>
              <a:rPr lang="en-GB" sz="4000" dirty="0"/>
              <a:t>).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dirty="0" err="1"/>
              <a:t>Nedostatak</a:t>
            </a:r>
            <a:r>
              <a:rPr lang="en-GB" sz="4000" dirty="0"/>
              <a:t> </a:t>
            </a:r>
            <a:r>
              <a:rPr lang="en-GB" sz="4000" dirty="0" err="1"/>
              <a:t>kandidata</a:t>
            </a:r>
            <a:r>
              <a:rPr lang="en-GB" sz="4000" dirty="0"/>
              <a:t> s </a:t>
            </a:r>
            <a:r>
              <a:rPr lang="en-GB" sz="4000" dirty="0" err="1"/>
              <a:t>prikladnim</a:t>
            </a:r>
            <a:r>
              <a:rPr lang="en-GB" sz="4000" dirty="0"/>
              <a:t> </a:t>
            </a:r>
            <a:r>
              <a:rPr lang="en-GB" sz="4000" dirty="0" err="1"/>
              <a:t>obrazovnim</a:t>
            </a:r>
            <a:r>
              <a:rPr lang="en-GB" sz="4000" dirty="0"/>
              <a:t> </a:t>
            </a:r>
            <a:r>
              <a:rPr lang="en-GB" sz="4000" dirty="0" err="1"/>
              <a:t>smjerom</a:t>
            </a:r>
            <a:r>
              <a:rPr lang="en-GB" sz="4000" dirty="0"/>
              <a:t>/</a:t>
            </a:r>
            <a:r>
              <a:rPr lang="en-GB" sz="4000" dirty="0" err="1"/>
              <a:t>programom</a:t>
            </a:r>
            <a:r>
              <a:rPr lang="en-GB" sz="4000" dirty="0"/>
              <a:t> (</a:t>
            </a:r>
            <a:r>
              <a:rPr lang="en-GB" sz="4000" b="1" dirty="0"/>
              <a:t>47%</a:t>
            </a:r>
            <a:r>
              <a:rPr lang="en-GB" sz="4000" dirty="0"/>
              <a:t>).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4000" dirty="0" err="1"/>
              <a:t>Nezainteresiranost</a:t>
            </a:r>
            <a:r>
              <a:rPr lang="en-GB" sz="4000" dirty="0"/>
              <a:t> </a:t>
            </a:r>
            <a:r>
              <a:rPr lang="en-GB" sz="4000" dirty="0" err="1"/>
              <a:t>ili</a:t>
            </a:r>
            <a:r>
              <a:rPr lang="en-GB" sz="4000" dirty="0"/>
              <a:t> </a:t>
            </a:r>
            <a:r>
              <a:rPr lang="en-GB" sz="4000" dirty="0" err="1"/>
              <a:t>nemotiviranost</a:t>
            </a:r>
            <a:r>
              <a:rPr lang="en-GB" sz="4000" dirty="0"/>
              <a:t> </a:t>
            </a:r>
            <a:r>
              <a:rPr lang="en-GB" sz="4000" dirty="0" err="1"/>
              <a:t>kandidata</a:t>
            </a:r>
            <a:r>
              <a:rPr lang="en-GB" sz="4000" dirty="0"/>
              <a:t> (</a:t>
            </a:r>
            <a:r>
              <a:rPr lang="en-GB" sz="4000" b="1" dirty="0"/>
              <a:t>38%</a:t>
            </a:r>
            <a:r>
              <a:rPr lang="en-GB" sz="4000" dirty="0"/>
              <a:t>).</a:t>
            </a:r>
          </a:p>
          <a:p>
            <a:r>
              <a:rPr lang="hr-HR" sz="3900" b="1" u="sng" dirty="0" smtClean="0"/>
              <a:t>Danas: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3900" dirty="0" smtClean="0"/>
              <a:t>Nedostatak kandidata s iskustvom ili bez njega bez obzira na kvalifikaciju (nezainteresiranost, nemotiviranost, migracije, demografija)</a:t>
            </a:r>
          </a:p>
          <a:p>
            <a:r>
              <a:rPr lang="hr-HR" sz="3900" b="1" u="sng" dirty="0" smtClean="0"/>
              <a:t>Rješenje?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3900" dirty="0" smtClean="0"/>
              <a:t>Uvoz </a:t>
            </a:r>
            <a:r>
              <a:rPr lang="hr-HR" sz="3900" dirty="0"/>
              <a:t>stranih radnika </a:t>
            </a:r>
            <a:r>
              <a:rPr lang="hr-HR" sz="3900" dirty="0" smtClean="0"/>
              <a:t>– </a:t>
            </a:r>
            <a:r>
              <a:rPr lang="hr-HR" sz="3900" dirty="0"/>
              <a:t>Ukupna godišnja kvota radnih dozvola za zapošljavanje stranaca u Republici Hrvatskoj za kalendarsku godinu 2018. iznosi više od 30.000. </a:t>
            </a:r>
            <a:endParaRPr lang="hr-HR" sz="39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3900" dirty="0" smtClean="0"/>
              <a:t>Reforma strukovnog obrazovanja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3900" dirty="0" smtClean="0"/>
              <a:t>Cjeloživotno učenje i obrazovanje odraslih po drugačijem modelu + aktivne mjere zapošljavanja?</a:t>
            </a:r>
            <a:endParaRPr lang="en-GB" sz="3900" dirty="0"/>
          </a:p>
        </p:txBody>
      </p:sp>
    </p:spTree>
    <p:extLst>
      <p:ext uri="{BB962C8B-B14F-4D97-AF65-F5344CB8AC3E}">
        <p14:creationId xmlns:p14="http://schemas.microsoft.com/office/powerpoint/2010/main" val="175463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Godišnja</a:t>
            </a:r>
            <a:r>
              <a:rPr lang="pl-PL" dirty="0"/>
              <a:t> </a:t>
            </a:r>
            <a:r>
              <a:rPr lang="pl-PL" dirty="0" err="1"/>
              <a:t>kvota</a:t>
            </a:r>
            <a:r>
              <a:rPr lang="pl-PL" dirty="0"/>
              <a:t> </a:t>
            </a:r>
            <a:r>
              <a:rPr lang="pl-PL" dirty="0" err="1"/>
              <a:t>dozvola</a:t>
            </a:r>
            <a:r>
              <a:rPr lang="pl-PL" dirty="0"/>
              <a:t> za </a:t>
            </a:r>
            <a:r>
              <a:rPr lang="pl-PL" dirty="0" err="1"/>
              <a:t>zapošljavanje</a:t>
            </a:r>
            <a:r>
              <a:rPr lang="pl-PL" dirty="0"/>
              <a:t> </a:t>
            </a:r>
            <a:r>
              <a:rPr lang="pl-PL" dirty="0" err="1"/>
              <a:t>stranaca</a:t>
            </a:r>
            <a:r>
              <a:rPr lang="pl-PL" dirty="0"/>
              <a:t> 2018. (po </a:t>
            </a:r>
            <a:r>
              <a:rPr lang="pl-PL" dirty="0" err="1"/>
              <a:t>sektorima</a:t>
            </a:r>
            <a:r>
              <a:rPr lang="pl-PL" dirty="0"/>
              <a:t>)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BB13314-5EE1-4D58-ADC9-E07D9764D6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786348"/>
              </p:ext>
            </p:extLst>
          </p:nvPr>
        </p:nvGraphicFramePr>
        <p:xfrm>
          <a:off x="1676400" y="3651250"/>
          <a:ext cx="21029613" cy="781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517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Potrebe</a:t>
            </a:r>
            <a:r>
              <a:rPr lang="en-GB" dirty="0"/>
              <a:t> </a:t>
            </a:r>
            <a:r>
              <a:rPr lang="en-GB" dirty="0" err="1" smtClean="0"/>
              <a:t>gospodarstva</a:t>
            </a:r>
            <a:r>
              <a:rPr lang="hr-HR" dirty="0" smtClean="0"/>
              <a:t> – što gospodarstvo očekuje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u="sng" dirty="0" smtClean="0"/>
              <a:t>Gospodarstvo očekuje: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4200" dirty="0" smtClean="0"/>
              <a:t>Da obrazovni sustav pruži znanja i vještine potrebne za rad (isporuči spremnog radnika za poreze koje su platili).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4200" dirty="0" smtClean="0"/>
              <a:t>Transparentan sustav kvalifikacija – kvalifikacije koje zaista jamče kompetencije.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4200" dirty="0" smtClean="0"/>
              <a:t>Sudjelovanje u obrazovanju i izmjenama i kreiranju novih kvalifikacija zanimanja i programa.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4200" dirty="0" smtClean="0"/>
              <a:t>Fleksibilniji sustav – brža prilagodba – brža isporuka.</a:t>
            </a:r>
          </a:p>
          <a:p>
            <a:r>
              <a:rPr lang="hr-HR" sz="4200" dirty="0" smtClean="0"/>
              <a:t>S&amp;O </a:t>
            </a:r>
          </a:p>
          <a:p>
            <a:r>
              <a:rPr lang="hr-HR" sz="4200" i="1" dirty="0" smtClean="0"/>
              <a:t>Zbog znatnog nedostataka </a:t>
            </a:r>
            <a:r>
              <a:rPr lang="hr-HR" sz="4200" i="1" dirty="0"/>
              <a:t>radne snage u Hrvatskoj (prvi put od osamostaljenja</a:t>
            </a:r>
            <a:r>
              <a:rPr lang="hr-HR" sz="4200" i="1" dirty="0" smtClean="0"/>
              <a:t>)………..</a:t>
            </a:r>
            <a:endParaRPr lang="hr-HR" sz="4200" i="1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4200" i="1" dirty="0"/>
              <a:t>Raste interes za uključivanje u sustav obrazovanja radi osiguravanja radne snage za </a:t>
            </a:r>
            <a:r>
              <a:rPr lang="hr-HR" sz="4200" i="1" dirty="0" smtClean="0"/>
              <a:t>poslovanje.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4200" i="1" dirty="0"/>
              <a:t>Istraživanje u sklopu </a:t>
            </a:r>
            <a:r>
              <a:rPr lang="hr-HR" sz="4200" i="1" dirty="0" err="1"/>
              <a:t>Erasmus</a:t>
            </a:r>
            <a:r>
              <a:rPr lang="hr-HR" sz="4200" i="1" dirty="0"/>
              <a:t>+ projekta Cap4App HGK pokazalo da je 80% poslodavaca spremno sudjelovati u sustavu obrazovanja u kojemu bi učenici provodili 50% vremena kod poslodavaca.</a:t>
            </a:r>
            <a:endParaRPr lang="hr-HR" sz="4200" i="1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hr-HR" sz="4200" i="1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539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270B0-60CA-374D-863D-2EB89BB7F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Dualno obrazovanje – strukovno i </a:t>
            </a:r>
            <a:r>
              <a:rPr lang="sr-Latn-RS" dirty="0" err="1" smtClean="0"/>
              <a:t>cjeloživotno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0DED6-4E47-B34C-84E7-4AB304346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291" y="3048001"/>
            <a:ext cx="7401207" cy="6761018"/>
          </a:xfrm>
        </p:spPr>
        <p:txBody>
          <a:bodyPr>
            <a:normAutofit fontScale="92500" lnSpcReduction="1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sr-Latn-RS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r-Latn-RS" sz="3600" dirty="0" err="1" smtClean="0"/>
              <a:t>Naukovanje</a:t>
            </a:r>
            <a:r>
              <a:rPr lang="sr-Latn-RS" sz="3600" dirty="0" smtClean="0"/>
              <a:t>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r-Latn-RS" sz="3600" dirty="0" smtClean="0"/>
              <a:t>Praktična nastava?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r-Latn-RS" sz="3600" dirty="0" smtClean="0"/>
              <a:t>Stručna praksa?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r-Latn-RS" sz="3600" dirty="0" smtClean="0"/>
              <a:t>Učenje temeljeno na radu</a:t>
            </a:r>
            <a:r>
              <a:rPr lang="sr-Latn-RS" sz="3600" dirty="0" smtClean="0"/>
              <a:t>?</a:t>
            </a:r>
            <a:endParaRPr lang="sr-Latn-RS" sz="36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r-Latn-RS" sz="3600" dirty="0" smtClean="0"/>
              <a:t>Učenje kroz rad?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r-Latn-RS" sz="3600" dirty="0" smtClean="0"/>
              <a:t>Učenje kod poslodavaca?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r-Latn-RS" sz="3600" dirty="0" smtClean="0"/>
              <a:t>………………………….?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r-Latn-RS" sz="3600" i="1" dirty="0" err="1" smtClean="0"/>
              <a:t>Apprenticeship</a:t>
            </a:r>
            <a:r>
              <a:rPr lang="sr-Latn-RS" sz="3600" dirty="0" smtClean="0"/>
              <a:t>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sr-Latn-RS" sz="3600" dirty="0" smtClean="0"/>
              <a:t>WBL?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sr-Latn-RS" dirty="0"/>
          </a:p>
        </p:txBody>
      </p:sp>
      <p:sp>
        <p:nvSpPr>
          <p:cNvPr id="5" name="Rectangle 4"/>
          <p:cNvSpPr/>
          <p:nvPr/>
        </p:nvSpPr>
        <p:spPr>
          <a:xfrm>
            <a:off x="15361920" y="3448182"/>
            <a:ext cx="7631084" cy="6853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3300" dirty="0" smtClean="0"/>
              <a:t>Učenik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3300" dirty="0" smtClean="0"/>
              <a:t>Radnik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3300" dirty="0" smtClean="0"/>
              <a:t>Djelatnik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3300" dirty="0" smtClean="0"/>
              <a:t>Vježbenik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3300" dirty="0" smtClean="0"/>
              <a:t>Namještenik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3300" dirty="0" smtClean="0"/>
              <a:t>Naučnik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3300" dirty="0" smtClean="0"/>
              <a:t>Šegrt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3300" dirty="0" smtClean="0"/>
              <a:t>Praktikant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3300" dirty="0" smtClean="0"/>
              <a:t>Stažist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3258" y="9843577"/>
            <a:ext cx="211697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 err="1"/>
              <a:t>Cjeloživotno</a:t>
            </a:r>
            <a:r>
              <a:rPr lang="sr-Latn-RS" dirty="0"/>
              <a:t> obrazovanje i obrazovanje odraslih?</a:t>
            </a:r>
          </a:p>
          <a:p>
            <a:r>
              <a:rPr lang="sr-Latn-RS" dirty="0" err="1"/>
              <a:t>Uvjeti</a:t>
            </a:r>
            <a:r>
              <a:rPr lang="sr-Latn-RS" dirty="0"/>
              <a:t> za </a:t>
            </a:r>
            <a:r>
              <a:rPr lang="sr-Latn-RS" dirty="0" smtClean="0"/>
              <a:t>upis (tko su oni) </a:t>
            </a:r>
            <a:r>
              <a:rPr lang="sr-Latn-RS" b="1" u="sng" dirty="0"/>
              <a:t>učenika / odraslih ljudi </a:t>
            </a:r>
            <a:r>
              <a:rPr lang="sr-Latn-RS" dirty="0"/>
              <a:t>/ stranaca u obrazovne ustanove u programe „dualnog obrazovanja“ u Austriji?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6357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291" y="1272988"/>
            <a:ext cx="21029831" cy="1603216"/>
          </a:xfrm>
        </p:spPr>
        <p:txBody>
          <a:bodyPr>
            <a:normAutofit/>
          </a:bodyPr>
          <a:lstStyle/>
          <a:p>
            <a:r>
              <a:rPr lang="hr-HR" sz="4900" dirty="0" smtClean="0"/>
              <a:t>Nacrt modela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849916" y="3381376"/>
            <a:ext cx="20402313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RS" dirty="0" smtClean="0"/>
              <a:t>Tvrtke kao </a:t>
            </a:r>
            <a:r>
              <a:rPr lang="sr-Latn-RS" dirty="0" err="1" smtClean="0"/>
              <a:t>dio</a:t>
            </a:r>
            <a:r>
              <a:rPr lang="sr-Latn-RS" dirty="0" smtClean="0"/>
              <a:t> formalnog obrazovnog sustava! </a:t>
            </a:r>
            <a:r>
              <a:rPr lang="sr-Latn-RS" dirty="0"/>
              <a:t>(</a:t>
            </a:r>
            <a:r>
              <a:rPr lang="sr-Latn-RS" dirty="0" smtClean="0"/>
              <a:t>Uvjeti, legislativa, pravila, ugovori, baze, kontrola, financiranje…)</a:t>
            </a:r>
            <a:endParaRPr lang="sr-Latn-RS" dirty="0"/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RS" dirty="0" smtClean="0"/>
              <a:t>Sustav jednak i otvoren bez obzira na dob polaznika?</a:t>
            </a:r>
            <a:endParaRPr lang="sr-Latn-RS" dirty="0"/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RS" dirty="0" smtClean="0"/>
              <a:t>Određen (propisan) popis obrazovnih ustanova koje provode takve programe (potrebe gospodarstva, nacionalno, regionalno) 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dirty="0" smtClean="0"/>
              <a:t>Legislativna prilagodba </a:t>
            </a:r>
            <a:r>
              <a:rPr lang="sr-Latn-RS" dirty="0" smtClean="0"/>
              <a:t>(Obrazovna, porezna, radna – mirovinsko, zdravstveno…)</a:t>
            </a:r>
            <a:endParaRPr lang="sr-Latn-RS" dirty="0"/>
          </a:p>
          <a:p>
            <a:pPr>
              <a:lnSpc>
                <a:spcPct val="150000"/>
              </a:lnSpc>
            </a:pPr>
            <a:endParaRPr lang="sr-Latn-RS" dirty="0"/>
          </a:p>
          <a:p>
            <a:pPr>
              <a:lnSpc>
                <a:spcPct val="150000"/>
              </a:lnSpc>
            </a:pPr>
            <a:r>
              <a:rPr lang="sr-Latn-RS" dirty="0" smtClean="0"/>
              <a:t>Zašto </a:t>
            </a:r>
            <a:r>
              <a:rPr lang="sr-Latn-RS" dirty="0"/>
              <a:t>u npr. Austriji postoji veliki interes </a:t>
            </a:r>
            <a:r>
              <a:rPr lang="sr-Latn-RS" dirty="0" smtClean="0"/>
              <a:t>poslodavaca, </a:t>
            </a:r>
            <a:r>
              <a:rPr lang="sr-Latn-RS" dirty="0"/>
              <a:t>a kod nas prilično </a:t>
            </a:r>
            <a:r>
              <a:rPr lang="sr-Latn-RS" dirty="0" smtClean="0"/>
              <a:t>ograničen (iako su istraživanja pokazala da su načelno ZA?</a:t>
            </a: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RS" b="1" u="sng" dirty="0" smtClean="0"/>
              <a:t>Potrebno </a:t>
            </a:r>
            <a:r>
              <a:rPr lang="sr-Latn-RS" b="1" u="sng" dirty="0" err="1" smtClean="0"/>
              <a:t>vrijeme</a:t>
            </a:r>
            <a:r>
              <a:rPr lang="sr-Latn-RS" b="1" u="sng" dirty="0" smtClean="0"/>
              <a:t>! </a:t>
            </a:r>
            <a:endParaRPr lang="sr-Latn-RS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366182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Prepreka i moguća rješenja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4300" dirty="0" smtClean="0"/>
              <a:t>Širi društveni problem </a:t>
            </a:r>
            <a:r>
              <a:rPr lang="hr-HR" sz="4300" b="1" dirty="0" smtClean="0"/>
              <a:t>neatraktivnosti strukovnih zanimanja – „radno intenzivnih poslova”</a:t>
            </a:r>
          </a:p>
          <a:p>
            <a:r>
              <a:rPr lang="hr-HR" sz="4300" dirty="0" smtClean="0"/>
              <a:t>Kontekst: ekonomske migracije, niske plaće u određenim sektorima, velika davanja poslodavaca, struktura nezaposlenih ne zadovoljava potrebe tržišta rada</a:t>
            </a:r>
          </a:p>
          <a:p>
            <a:endParaRPr lang="hr-HR" sz="4300" dirty="0" smtClean="0"/>
          </a:p>
          <a:p>
            <a:r>
              <a:rPr lang="hr-HR" sz="4300" b="1" u="sng" dirty="0" smtClean="0"/>
              <a:t>Moguća rješenja</a:t>
            </a:r>
          </a:p>
          <a:p>
            <a:endParaRPr lang="hr-HR" sz="43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r-HR" sz="4300" dirty="0" smtClean="0"/>
              <a:t>Osnovno obrazovanje – </a:t>
            </a:r>
            <a:r>
              <a:rPr lang="hr-HR" sz="4300" dirty="0" err="1" smtClean="0"/>
              <a:t>Kurikularna</a:t>
            </a:r>
            <a:r>
              <a:rPr lang="hr-HR" sz="4300" dirty="0" smtClean="0"/>
              <a:t> reforma (nema bubanja, ali ima dobrih ocjena) ili „usmjeravanja učenika prema sposobnostima, a ne prema „snovima” i neispunjenim ambicijama roditelja (tehnički odgoj i slični predmeti kao jedan od pokazatelja)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4300" dirty="0" smtClean="0"/>
              <a:t>Upisne kvote? 105% u odnosu na broj učenika osmih razreda, a ne 150%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hr-HR" sz="4300" dirty="0" smtClean="0"/>
              <a:t>Kroz ovakav sustav povećati razinu </a:t>
            </a:r>
            <a:r>
              <a:rPr lang="hr-HR" sz="4300" dirty="0" smtClean="0"/>
              <a:t>uključenosti osoba u programe cjeloživotnog obrazovanja </a:t>
            </a:r>
            <a:r>
              <a:rPr lang="hr-HR" sz="4300" dirty="0" smtClean="0"/>
              <a:t>(u </a:t>
            </a:r>
            <a:r>
              <a:rPr lang="hr-HR" sz="4300" dirty="0" smtClean="0"/>
              <a:t>Hrvatskoj je </a:t>
            </a:r>
            <a:r>
              <a:rPr lang="hr-HR" sz="4300" dirty="0" smtClean="0"/>
              <a:t>nešto iznad </a:t>
            </a:r>
            <a:r>
              <a:rPr lang="hr-HR" sz="4300" dirty="0" smtClean="0"/>
              <a:t>2% i među najnižima je u </a:t>
            </a:r>
            <a:r>
              <a:rPr lang="hr-HR" sz="4300" dirty="0" smtClean="0"/>
              <a:t>Europi)</a:t>
            </a:r>
            <a:endParaRPr lang="hr-HR" sz="43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hr-HR" sz="4300" dirty="0" smtClean="0"/>
          </a:p>
          <a:p>
            <a:endParaRPr lang="hr-HR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hr-HR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9983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291" y="4552950"/>
            <a:ext cx="21029831" cy="746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r-HR" sz="6700" dirty="0" smtClean="0"/>
              <a:t>Hvala na pažnji!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pl-PL" dirty="0" smtClean="0">
                <a:hlinkClick r:id="rId2"/>
              </a:rPr>
              <a:t>bpavicin@hgk.hr</a:t>
            </a:r>
            <a:r>
              <a:rPr lang="pl-PL" dirty="0" smtClean="0"/>
              <a:t> </a:t>
            </a:r>
            <a:r>
              <a:rPr lang="pl-PL" dirty="0"/>
              <a:t/>
            </a:r>
            <a:br>
              <a:rPr lang="pl-PL" dirty="0"/>
            </a:br>
            <a:r>
              <a:rPr lang="pl-PL" dirty="0" err="1"/>
              <a:t>Rooseveltov</a:t>
            </a:r>
            <a:r>
              <a:rPr lang="pl-PL" dirty="0"/>
              <a:t> </a:t>
            </a:r>
            <a:r>
              <a:rPr lang="pl-PL" dirty="0" err="1"/>
              <a:t>trg</a:t>
            </a:r>
            <a:r>
              <a:rPr lang="pl-PL" dirty="0"/>
              <a:t> 2, 10000 Zagreb</a:t>
            </a:r>
            <a:br>
              <a:rPr lang="pl-PL" dirty="0"/>
            </a:br>
            <a:r>
              <a:rPr lang="pl-PL" dirty="0"/>
              <a:t>+385 1 </a:t>
            </a:r>
            <a:r>
              <a:rPr lang="pl-PL" dirty="0" smtClean="0"/>
              <a:t>456-1687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240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44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</TotalTime>
  <Words>574</Words>
  <Application>Microsoft Office PowerPoint</Application>
  <PresentationFormat>Custom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Potrebe hrvatskoga gospodarstva za cjeloživotnim obrazovanjem s naglaskom na srednjoškolsko strukovno obrazovanje  Božo Pavičin, voditelj odjela za obrazovanje</vt:lpstr>
      <vt:lpstr>Gospodarstvo i obrazovne politike </vt:lpstr>
      <vt:lpstr>Godišnja kvota dozvola za zapošljavanje stranaca 2018. (po sektorima)</vt:lpstr>
      <vt:lpstr>Potrebe gospodarstva – što gospodarstvo očekuje?</vt:lpstr>
      <vt:lpstr>Dualno obrazovanje – strukovno i cjeloživotno</vt:lpstr>
      <vt:lpstr>Nacrt modela</vt:lpstr>
      <vt:lpstr>Prepreka i moguća rješenja</vt:lpstr>
      <vt:lpstr>Hvala na pažnji!   bpavicin@hgk.hr  Rooseveltov trg 2, 10000 Zagreb +385 1 456-1687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dsaSDdssadsad</dc:title>
  <dc:creator>Microsoft Office User</dc:creator>
  <cp:lastModifiedBy>bpavicin@hgk.hr</cp:lastModifiedBy>
  <cp:revision>36</cp:revision>
  <cp:lastPrinted>2019-03-29T11:40:00Z</cp:lastPrinted>
  <dcterms:created xsi:type="dcterms:W3CDTF">2018-04-24T11:36:54Z</dcterms:created>
  <dcterms:modified xsi:type="dcterms:W3CDTF">2019-03-29T11:48:45Z</dcterms:modified>
</cp:coreProperties>
</file>