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4" r:id="rId2"/>
    <p:sldId id="268" r:id="rId3"/>
    <p:sldId id="267" r:id="rId4"/>
    <p:sldId id="269" r:id="rId5"/>
    <p:sldId id="256" r:id="rId6"/>
    <p:sldId id="270" r:id="rId7"/>
    <p:sldId id="275" r:id="rId8"/>
    <p:sldId id="266" r:id="rId9"/>
    <p:sldId id="265" r:id="rId10"/>
    <p:sldId id="260" r:id="rId11"/>
    <p:sldId id="258" r:id="rId12"/>
    <p:sldId id="271" r:id="rId13"/>
    <p:sldId id="259" r:id="rId14"/>
    <p:sldId id="261" r:id="rId15"/>
    <p:sldId id="262" r:id="rId16"/>
    <p:sldId id="263" r:id="rId17"/>
    <p:sldId id="273" r:id="rId18"/>
    <p:sldId id="272" r:id="rId19"/>
    <p:sldId id="264" r:id="rId20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90" autoAdjust="0"/>
  </p:normalViewPr>
  <p:slideViewPr>
    <p:cSldViewPr>
      <p:cViewPr>
        <p:scale>
          <a:sx n="83" d="100"/>
          <a:sy n="83" d="100"/>
        </p:scale>
        <p:origin x="-242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D0FE53A3-1C88-4AA3-962B-B84EB60EB8B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B332DD88-CFA5-484F-AAFE-DC36A0953F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2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2AB-4298-4DBC-A979-9C0F845FBFDC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4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C-F4D6-40C3-82C3-0D384B3AA3FC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5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7EEC-E1DD-47F7-B9CD-5FA885336194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9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5990-BF3C-4FED-93F8-11728DCE533A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D8BF-0BDA-402F-82D9-7B176053323B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4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F50D-71D3-4E53-8B3F-8455C3621C57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6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CF1-C612-48FB-9E3B-623DEAD50A78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7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1050-51EC-408E-8AB5-D76241023C50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2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278-3673-4D79-9DEA-762B47615D6A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6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D9D-0C11-4717-84D9-1C006984C1D3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F9FB-C7FC-44A3-AEE4-9D1018F384CC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A19F-8732-4F6E-9E68-7BCA4C14E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6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3298378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>
                <a:solidFill>
                  <a:schemeClr val="tx2"/>
                </a:solidFill>
              </a:rPr>
              <a:t/>
            </a:r>
            <a:br>
              <a:rPr lang="hr-HR" sz="3100" b="1" dirty="0" smtClean="0">
                <a:solidFill>
                  <a:schemeClr val="tx2"/>
                </a:solidFill>
              </a:rPr>
            </a:br>
            <a:r>
              <a:rPr lang="hr-HR" sz="3100" b="1" dirty="0" smtClean="0">
                <a:solidFill>
                  <a:schemeClr val="tx2"/>
                </a:solidFill>
              </a:rPr>
              <a:t>ROUND TABLE DISCUSSION</a:t>
            </a:r>
            <a:br>
              <a:rPr lang="hr-HR" sz="3100" b="1" dirty="0" smtClean="0">
                <a:solidFill>
                  <a:schemeClr val="tx2"/>
                </a:solidFill>
              </a:rPr>
            </a:br>
            <a:r>
              <a:rPr lang="hr-HR" sz="3100" b="1" dirty="0">
                <a:solidFill>
                  <a:schemeClr val="tx2"/>
                </a:solidFill>
              </a:rPr>
              <a:t/>
            </a:r>
            <a:br>
              <a:rPr lang="hr-HR" sz="3100" b="1" dirty="0">
                <a:solidFill>
                  <a:schemeClr val="tx2"/>
                </a:solidFill>
              </a:rPr>
            </a:br>
            <a:r>
              <a:rPr lang="hr-HR" sz="3100" b="1" dirty="0" smtClean="0">
                <a:solidFill>
                  <a:schemeClr val="tx2"/>
                </a:solidFill>
              </a:rPr>
              <a:t>ROLE OF CROATIA IN THE FIELD OF BIOTECHNOLOGY</a:t>
            </a:r>
            <a:br>
              <a:rPr lang="hr-HR" sz="3100" b="1" dirty="0" smtClean="0">
                <a:solidFill>
                  <a:schemeClr val="tx2"/>
                </a:solidFill>
              </a:rPr>
            </a:br>
            <a:r>
              <a:rPr lang="hr-HR" sz="2000" b="1" dirty="0" smtClean="0">
                <a:solidFill>
                  <a:schemeClr val="tx2"/>
                </a:solidFill>
              </a:rPr>
              <a:t>Prof. emer. Zlatko Kniewald Ph.D.</a:t>
            </a:r>
            <a:br>
              <a:rPr lang="hr-HR" sz="2000" b="1" dirty="0" smtClean="0">
                <a:solidFill>
                  <a:schemeClr val="tx2"/>
                </a:solidFill>
              </a:rPr>
            </a:br>
            <a:r>
              <a:rPr lang="hr-HR" sz="2000" b="1" dirty="0" smtClean="0">
                <a:solidFill>
                  <a:schemeClr val="tx2"/>
                </a:solidFill>
              </a:rPr>
              <a:t>Croatian Academy of Engineering</a:t>
            </a:r>
            <a:br>
              <a:rPr lang="hr-HR" sz="2000" b="1" dirty="0" smtClean="0">
                <a:solidFill>
                  <a:schemeClr val="tx2"/>
                </a:solidFill>
              </a:rPr>
            </a:br>
            <a:r>
              <a:rPr lang="hr-HR" sz="2000" b="1" dirty="0" smtClean="0">
                <a:solidFill>
                  <a:schemeClr val="tx2"/>
                </a:solidFill>
              </a:rPr>
              <a:t>May 25, 2017.</a:t>
            </a:r>
            <a:br>
              <a:rPr lang="hr-HR" sz="2000" b="1" dirty="0" smtClean="0">
                <a:solidFill>
                  <a:schemeClr val="tx2"/>
                </a:solidFill>
              </a:rPr>
            </a:br>
            <a:r>
              <a:rPr lang="hr-HR" sz="2000" b="1" dirty="0" smtClean="0">
                <a:solidFill>
                  <a:schemeClr val="tx2"/>
                </a:solidFill>
              </a:rPr>
              <a:t>Hall – C</a:t>
            </a:r>
            <a:br>
              <a:rPr lang="hr-HR" sz="2000" b="1" dirty="0" smtClean="0">
                <a:solidFill>
                  <a:schemeClr val="tx2"/>
                </a:solidFill>
              </a:rPr>
            </a:br>
            <a:r>
              <a:rPr lang="hr-HR" sz="2000" b="1" dirty="0" smtClean="0">
                <a:solidFill>
                  <a:schemeClr val="tx2"/>
                </a:solidFill>
              </a:rPr>
              <a:t>13.30 – 15.00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9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" dirty="0" smtClean="0">
                <a:solidFill>
                  <a:prstClr val="black"/>
                </a:solidFill>
                <a:ea typeface="+mn-ea"/>
                <a:cs typeface="+mn-cs"/>
              </a:rPr>
              <a:t>BIOCentre: </a:t>
            </a: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>The Bioscience Technology </a:t>
            </a:r>
            <a:r>
              <a:rPr lang="en-US" sz="3000" dirty="0" smtClean="0">
                <a:solidFill>
                  <a:prstClr val="black"/>
                </a:solidFill>
                <a:ea typeface="+mn-ea"/>
                <a:cs typeface="+mn-cs"/>
              </a:rPr>
              <a:t>Commercialization </a:t>
            </a: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>and Incubation </a:t>
            </a:r>
            <a:r>
              <a:rPr lang="en-US" sz="3000" dirty="0" smtClean="0">
                <a:solidFill>
                  <a:prstClr val="black"/>
                </a:solidFill>
                <a:ea typeface="+mn-ea"/>
                <a:cs typeface="+mn-cs"/>
              </a:rPr>
              <a:t>Centre</a:t>
            </a: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600" dirty="0" smtClean="0">
                <a:solidFill>
                  <a:prstClr val="black"/>
                </a:solidFill>
                <a:ea typeface="+mn-ea"/>
                <a:cs typeface="+mn-cs"/>
              </a:rPr>
              <a:t>In 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total, the </a:t>
            </a:r>
            <a:r>
              <a:rPr lang="en-US" sz="2600" dirty="0" smtClean="0">
                <a:solidFill>
                  <a:prstClr val="black"/>
                </a:solidFill>
                <a:ea typeface="+mn-ea"/>
                <a:cs typeface="+mn-cs"/>
              </a:rPr>
              <a:t>BIOCentre 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ha</a:t>
            </a:r>
            <a:r>
              <a:rPr lang="hr-HR" sz="2600" dirty="0">
                <a:solidFill>
                  <a:prstClr val="black"/>
                </a:solidFill>
                <a:ea typeface="+mn-ea"/>
                <a:cs typeface="+mn-cs"/>
              </a:rPr>
              <a:t>s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 about 5,330 m</a:t>
            </a:r>
            <a:r>
              <a:rPr lang="en-US" sz="2600" baseline="30000" dirty="0">
                <a:solidFill>
                  <a:prstClr val="black"/>
                </a:solidFill>
                <a:ea typeface="+mn-ea"/>
                <a:cs typeface="+mn-cs"/>
              </a:rPr>
              <a:t>2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 of gross floor area and about 4,457 m</a:t>
            </a:r>
            <a:r>
              <a:rPr lang="en-US" sz="2600" baseline="30000" dirty="0">
                <a:solidFill>
                  <a:prstClr val="black"/>
                </a:solidFill>
                <a:ea typeface="+mn-ea"/>
                <a:cs typeface="+mn-cs"/>
              </a:rPr>
              <a:t>2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 of usable floor area.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706687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 numCol="2">
            <a:normAutofit/>
          </a:bodyPr>
          <a:lstStyle/>
          <a:p>
            <a:r>
              <a:rPr lang="en-US" sz="2200" dirty="0" smtClean="0"/>
              <a:t>What </a:t>
            </a:r>
            <a:r>
              <a:rPr lang="en-US" sz="2200" dirty="0"/>
              <a:t>is BIOCentre</a:t>
            </a:r>
            <a:r>
              <a:rPr lang="en-US" sz="2200" dirty="0" smtClean="0"/>
              <a:t>?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hr-HR" sz="2200" dirty="0"/>
              <a:t> Where is it located</a:t>
            </a:r>
            <a:r>
              <a:rPr lang="hr-HR" sz="2200" dirty="0" smtClean="0"/>
              <a:t>?</a:t>
            </a:r>
            <a:br>
              <a:rPr lang="hr-HR" sz="2200" dirty="0" smtClean="0"/>
            </a:br>
            <a:r>
              <a:rPr lang="en-US" sz="2200" dirty="0"/>
              <a:t> What kind of support it offers</a:t>
            </a:r>
            <a:r>
              <a:rPr lang="en-US" sz="2200" dirty="0" smtClean="0"/>
              <a:t>?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en-US" sz="2200" dirty="0"/>
              <a:t> To whom it offers support</a:t>
            </a:r>
            <a:r>
              <a:rPr lang="en-US" sz="2200" dirty="0" smtClean="0"/>
              <a:t>?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en-US" sz="2200" dirty="0"/>
              <a:t> What is its target region</a:t>
            </a:r>
            <a:r>
              <a:rPr lang="en-US" sz="2200" dirty="0" smtClean="0"/>
              <a:t>?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vi-VN" sz="1400" dirty="0"/>
              <a:t>Aleksander </a:t>
            </a:r>
            <a:r>
              <a:rPr lang="vi-VN" sz="1400" dirty="0" smtClean="0"/>
              <a:t>Bakowski</a:t>
            </a:r>
            <a:r>
              <a:rPr lang="vi-VN" sz="1400" baseline="30000" dirty="0" smtClean="0"/>
              <a:t>1</a:t>
            </a:r>
            <a:r>
              <a:rPr lang="vi-VN" sz="1400" dirty="0" smtClean="0"/>
              <a:t>*, </a:t>
            </a:r>
            <a:r>
              <a:rPr lang="vi-VN" sz="1400" dirty="0"/>
              <a:t>Daslav Hranueli</a:t>
            </a:r>
            <a:r>
              <a:rPr lang="vi-VN" sz="1400" baseline="30000" dirty="0"/>
              <a:t>1</a:t>
            </a:r>
            <a:r>
              <a:rPr lang="vi-VN" sz="1400" dirty="0"/>
              <a:t>, Asier Fernández-Matamoros Olaizola</a:t>
            </a:r>
            <a:r>
              <a:rPr lang="vi-VN" sz="1400" baseline="30000" dirty="0"/>
              <a:t>1</a:t>
            </a:r>
            <a:r>
              <a:rPr lang="vi-VN" sz="1400" dirty="0"/>
              <a:t>, Dijana Kobas Dešković</a:t>
            </a:r>
            <a:r>
              <a:rPr lang="vi-VN" sz="1400" baseline="30000" dirty="0"/>
              <a:t>1</a:t>
            </a:r>
            <a:r>
              <a:rPr lang="vi-VN" sz="1400" dirty="0"/>
              <a:t>, Ivana Žorž</a:t>
            </a:r>
            <a:r>
              <a:rPr lang="vi-VN" sz="1400" baseline="30000" dirty="0"/>
              <a:t>2</a:t>
            </a:r>
            <a:r>
              <a:rPr lang="vi-VN" sz="1400" dirty="0"/>
              <a:t>, Gordan Leskovar</a:t>
            </a:r>
            <a:r>
              <a:rPr lang="vi-VN" sz="1400" baseline="30000" dirty="0"/>
              <a:t>2</a:t>
            </a:r>
            <a:r>
              <a:rPr lang="vi-VN" sz="1400" dirty="0"/>
              <a:t>, Srđan Novak</a:t>
            </a:r>
            <a:r>
              <a:rPr lang="vi-VN" sz="1400" baseline="30000" dirty="0"/>
              <a:t>3</a:t>
            </a:r>
            <a:r>
              <a:rPr lang="vi-VN" sz="1400" dirty="0"/>
              <a:t> and Ivo Friganović</a:t>
            </a:r>
            <a:r>
              <a:rPr lang="vi-VN" sz="1400" baseline="30000" dirty="0"/>
              <a:t>2</a:t>
            </a:r>
            <a:r>
              <a:rPr lang="vi-VN" sz="1400" dirty="0"/>
              <a:t/>
            </a:r>
            <a:br>
              <a:rPr lang="vi-VN" sz="1400" dirty="0"/>
            </a:br>
            <a:r>
              <a:rPr lang="vi-VN" sz="1400" baseline="30000" dirty="0"/>
              <a:t>1</a:t>
            </a:r>
            <a:r>
              <a:rPr lang="vi-VN" sz="1400" dirty="0"/>
              <a:t> ACE International consultants, Calle Sagunto 17 28010 Madrid, </a:t>
            </a:r>
            <a:r>
              <a:rPr lang="vi-VN" sz="1400" dirty="0" smtClean="0"/>
              <a:t>SPAIN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vi-VN" sz="1400" dirty="0" smtClean="0"/>
              <a:t> </a:t>
            </a:r>
            <a:r>
              <a:rPr lang="vi-VN" sz="1400" baseline="30000" dirty="0"/>
              <a:t>2</a:t>
            </a:r>
            <a:r>
              <a:rPr lang="vi-VN" sz="1400" dirty="0"/>
              <a:t> BICRO Business Innovation Croatian Agency, Planinska 1, 10000 Zagreb, CROATIA 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vi-VN" sz="1400" baseline="30000" dirty="0" smtClean="0"/>
              <a:t>3</a:t>
            </a:r>
            <a:r>
              <a:rPr lang="vi-VN" sz="1400" dirty="0" smtClean="0"/>
              <a:t> </a:t>
            </a:r>
            <a:r>
              <a:rPr lang="vi-VN" sz="1400" dirty="0"/>
              <a:t>Centre for research, development and TT, University of Zagreb, Zvonimirova 8, 10000 Zagreb, </a:t>
            </a:r>
            <a:r>
              <a:rPr lang="vi-VN" sz="1400" dirty="0" smtClean="0"/>
              <a:t>CROATIA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4126764" cy="23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30933" r="3548" b="1768"/>
          <a:stretch/>
        </p:blipFill>
        <p:spPr>
          <a:xfrm rot="120000">
            <a:off x="2112804" y="297962"/>
            <a:ext cx="6352893" cy="50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>
          <a:xfrm>
            <a:off x="539552" y="495758"/>
            <a:ext cx="7992888" cy="134906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US" dirty="0"/>
              <a:t>Typical and atypical </a:t>
            </a:r>
            <a:r>
              <a:rPr lang="en-US" dirty="0" smtClean="0"/>
              <a:t>tetracycline's</a:t>
            </a:r>
            <a:endParaRPr lang="hr-HR" dirty="0" smtClean="0"/>
          </a:p>
          <a:p>
            <a:r>
              <a:rPr lang="en-US" dirty="0" smtClean="0"/>
              <a:t>Biosynthesis </a:t>
            </a:r>
            <a:r>
              <a:rPr lang="en-US" dirty="0"/>
              <a:t>of </a:t>
            </a:r>
            <a:r>
              <a:rPr lang="en-US" dirty="0" smtClean="0"/>
              <a:t>tetracycline's</a:t>
            </a:r>
            <a:endParaRPr lang="hr-HR" dirty="0" smtClean="0"/>
          </a:p>
          <a:p>
            <a:r>
              <a:rPr lang="en-US" dirty="0"/>
              <a:t>Proposed biosynthetic pathway of </a:t>
            </a:r>
            <a:r>
              <a:rPr lang="en-US" dirty="0" smtClean="0"/>
              <a:t>chelocardin</a:t>
            </a:r>
            <a:endParaRPr lang="hr-HR" dirty="0" smtClean="0"/>
          </a:p>
          <a:p>
            <a:r>
              <a:rPr lang="en-US" dirty="0" smtClean="0"/>
              <a:t>Prospects </a:t>
            </a:r>
            <a:r>
              <a:rPr lang="en-US" dirty="0"/>
              <a:t>for new tetracycline antibiotics</a:t>
            </a:r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656" y="332656"/>
            <a:ext cx="8064896" cy="156966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Mathematical Modelling of Virus </a:t>
            </a:r>
            <a:endParaRPr lang="hr-HR" sz="3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Replication 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Kinetics as a Function of Biological Reaction System Properties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1997839"/>
            <a:ext cx="7560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Marijan Bošnjak</a:t>
            </a:r>
            <a:r>
              <a:rPr lang="en-US" baseline="30000" dirty="0"/>
              <a:t>1</a:t>
            </a:r>
            <a:r>
              <a:rPr lang="en-US" dirty="0"/>
              <a:t>*, Daslav Hranueli</a:t>
            </a:r>
            <a:r>
              <a:rPr lang="en-US" baseline="30000" dirty="0"/>
              <a:t>2</a:t>
            </a:r>
            <a:r>
              <a:rPr lang="en-US" dirty="0"/>
              <a:t> , Jo Maertens</a:t>
            </a:r>
            <a:r>
              <a:rPr lang="en-US" baseline="30000" dirty="0"/>
              <a:t>3</a:t>
            </a:r>
            <a:r>
              <a:rPr lang="en-US" dirty="0"/>
              <a:t> , Davor Valinger</a:t>
            </a:r>
            <a:r>
              <a:rPr lang="en-US" baseline="30000" dirty="0"/>
              <a:t>2 </a:t>
            </a:r>
            <a:r>
              <a:rPr lang="en-US" dirty="0"/>
              <a:t>, Želimir Kurtanjek</a:t>
            </a:r>
            <a:r>
              <a:rPr lang="en-US" baseline="30000" dirty="0"/>
              <a:t>2</a:t>
            </a:r>
            <a:r>
              <a:rPr lang="en-US" dirty="0"/>
              <a:t> and Erick J. Vandamme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en-US" sz="1600" baseline="30000" dirty="0" smtClean="0"/>
              <a:t>1 </a:t>
            </a:r>
            <a:r>
              <a:rPr lang="en-US" sz="1600" dirty="0"/>
              <a:t>Croatian Academy of Engineering, Kačićeva 28, 10000 Zagreb, Croatia </a:t>
            </a:r>
            <a:endParaRPr lang="hr-HR" sz="1600" dirty="0" smtClean="0"/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Faculty of Food Technology and Biotechnology, University of Zagreb, </a:t>
            </a:r>
            <a:r>
              <a:rPr lang="en-US" sz="1600" dirty="0" smtClean="0"/>
              <a:t>Pierotti</a:t>
            </a:r>
            <a:r>
              <a:rPr lang="hr-HR" sz="1600" dirty="0" smtClean="0"/>
              <a:t> St. </a:t>
            </a:r>
            <a:r>
              <a:rPr lang="en-US" sz="1600" dirty="0" smtClean="0"/>
              <a:t> </a:t>
            </a:r>
            <a:r>
              <a:rPr lang="en-US" sz="1600" dirty="0"/>
              <a:t>6, 10000 Zagreb, Croatia </a:t>
            </a:r>
            <a:endParaRPr lang="hr-HR" sz="1600" dirty="0" smtClean="0"/>
          </a:p>
          <a:p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Faculty of Bioscience Engineering, Ghent University, Coupure Links 653, 9000 Gent, Belgium</a:t>
            </a:r>
          </a:p>
        </p:txBody>
      </p:sp>
    </p:spTree>
    <p:extLst>
      <p:ext uri="{BB962C8B-B14F-4D97-AF65-F5344CB8AC3E}">
        <p14:creationId xmlns:p14="http://schemas.microsoft.com/office/powerpoint/2010/main" val="31071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300" dirty="0"/>
              <a:t/>
            </a:r>
            <a:br>
              <a:rPr lang="hr-HR" sz="13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Thermosonification</a:t>
            </a:r>
          </a:p>
          <a:p>
            <a:r>
              <a:rPr lang="hr-HR" sz="2800" dirty="0" smtClean="0"/>
              <a:t>Manosonification</a:t>
            </a:r>
          </a:p>
          <a:p>
            <a:r>
              <a:rPr lang="hr-HR" sz="2800" dirty="0" smtClean="0"/>
              <a:t>Manothermosonification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9961" y="116632"/>
            <a:ext cx="5064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Application of High Power Ultrasound </a:t>
            </a:r>
            <a:endParaRPr lang="hr-HR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Inactivation of Microorganisms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5851" y="1124744"/>
            <a:ext cx="46522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Zoran </a:t>
            </a:r>
            <a:r>
              <a:rPr lang="en-US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Herceg* , Anet Režek Jambrak and Vesna Lelas</a:t>
            </a:r>
          </a:p>
        </p:txBody>
      </p:sp>
    </p:spTree>
    <p:extLst>
      <p:ext uri="{BB962C8B-B14F-4D97-AF65-F5344CB8AC3E}">
        <p14:creationId xmlns:p14="http://schemas.microsoft.com/office/powerpoint/2010/main" val="6022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" b="3735"/>
          <a:stretch/>
        </p:blipFill>
        <p:spPr>
          <a:xfrm>
            <a:off x="755576" y="332656"/>
            <a:ext cx="7449364" cy="215660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4954"/>
          <a:stretch/>
        </p:blipFill>
        <p:spPr>
          <a:xfrm>
            <a:off x="1056442" y="2924944"/>
            <a:ext cx="7022237" cy="21400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7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2" t="41586" r="19057" b="13495"/>
          <a:stretch/>
        </p:blipFill>
        <p:spPr>
          <a:xfrm rot="16200000">
            <a:off x="3343546" y="-459181"/>
            <a:ext cx="1143991" cy="603189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8" t="48314" r="30303" b="12400"/>
          <a:stretch/>
        </p:blipFill>
        <p:spPr>
          <a:xfrm rot="16200000">
            <a:off x="3347865" y="1052735"/>
            <a:ext cx="1872208" cy="691277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46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1" t="45685" r="20222" b="6837"/>
          <a:stretch/>
        </p:blipFill>
        <p:spPr>
          <a:xfrm rot="16260000">
            <a:off x="3707877" y="-2550458"/>
            <a:ext cx="1799038" cy="77048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8" t="6835" r="16862" b="46583"/>
          <a:stretch/>
        </p:blipFill>
        <p:spPr>
          <a:xfrm rot="5400000">
            <a:off x="3056388" y="1272204"/>
            <a:ext cx="3247248" cy="5400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3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3558"/>
          <a:stretch/>
        </p:blipFill>
        <p:spPr>
          <a:xfrm>
            <a:off x="1331640" y="260648"/>
            <a:ext cx="6264696" cy="12222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9" t="10388" r="10513" b="46117"/>
          <a:stretch/>
        </p:blipFill>
        <p:spPr>
          <a:xfrm rot="16200000">
            <a:off x="2389628" y="957254"/>
            <a:ext cx="4816532" cy="58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18675"/>
            <a:ext cx="73213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  <a:cs typeface="+mj-cs"/>
              </a:rPr>
              <a:t>Important institutions for R&amp;D in Biotechnology</a:t>
            </a:r>
          </a:p>
          <a:p>
            <a:pPr algn="ctr"/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+mj-ea"/>
                <a:cs typeface="+mj-cs"/>
              </a:rPr>
              <a:t>in cooperation with industry 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972" y="1988840"/>
            <a:ext cx="73340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1956 U. of Zagreb, Faculty of Technology, Study 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of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hr-H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B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iotechnology</a:t>
            </a:r>
            <a:endParaRPr lang="hr-HR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 algn="just"/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1981 U. of Zagreb, Faculty of Food Technology and Biotechnology</a:t>
            </a:r>
          </a:p>
          <a:p>
            <a:pPr algn="just">
              <a:buClr>
                <a:srgbClr val="002060"/>
              </a:buClr>
            </a:pP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1992 Croatian Society of Biotechnology</a:t>
            </a:r>
          </a:p>
          <a:p>
            <a:pPr algn="just">
              <a:buClr>
                <a:srgbClr val="002060"/>
              </a:buClr>
            </a:pPr>
            <a:r>
              <a:rPr lang="hr-H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1992 Scientific Council for Agriculture and Forestry of the Croatian </a:t>
            </a:r>
          </a:p>
          <a:p>
            <a:pPr algn="just">
              <a:buClr>
                <a:srgbClr val="002060"/>
              </a:buClr>
            </a:pPr>
            <a:r>
              <a:rPr lang="hr-H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hr-H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      Academy of Sciences and Arts</a:t>
            </a:r>
            <a:endParaRPr lang="hr-HR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 algn="just"/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1993 Croatian Academy of Engineering, Department of Bioprocess </a:t>
            </a:r>
          </a:p>
          <a:p>
            <a:pPr algn="just"/>
            <a:r>
              <a:rPr lang="hr-H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hr-H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               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Engineering  and 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Biotechnical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Center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of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the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hr-HR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Academy</a:t>
            </a: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/>
            </a:r>
            <a:b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hr-H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1996 Biotechnical Foundation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20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312" y="2132856"/>
            <a:ext cx="533992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2000   Biotechnology and Biomedicine</a:t>
            </a:r>
          </a:p>
          <a:p>
            <a:pPr algn="just"/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2001   Biotechnology and Environment</a:t>
            </a:r>
          </a:p>
          <a:p>
            <a:pPr algn="just"/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2003   Biotechnology and Food</a:t>
            </a:r>
          </a:p>
          <a:p>
            <a:pPr algn="just"/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2005   Biotechnology and </a:t>
            </a:r>
          </a:p>
          <a:p>
            <a:pPr algn="just"/>
            <a:r>
              <a:rPr lang="hr-H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	</a:t>
            </a:r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Immuno-Modulatory Drugs</a:t>
            </a:r>
          </a:p>
          <a:p>
            <a:pPr algn="just"/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2007 </a:t>
            </a:r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Biotechnology, Energy, Chemicals</a:t>
            </a:r>
          </a:p>
          <a:p>
            <a:pPr algn="just"/>
            <a:r>
              <a:rPr lang="hr-H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	and Renewable Raw Materials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10420"/>
            <a:ext cx="2247045" cy="312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9672" y="332656"/>
            <a:ext cx="56530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Biotechnology in Croatia</a:t>
            </a:r>
            <a:b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Current Studies of </a:t>
            </a:r>
            <a:r>
              <a:rPr lang="hr-HR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Biotechnology</a:t>
            </a:r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I-V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83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Primary and secondary food and beverages production – green biotechnology,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Health care and pharmaceutical industry – red biotechnology,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Biotechnology of water resources, marine biotechnology and environmental protection – blue biotechnology</a:t>
            </a:r>
          </a:p>
          <a:p>
            <a:endParaRPr lang="hr-HR" sz="2400" b="1" dirty="0" smtClean="0">
              <a:solidFill>
                <a:srgbClr val="0070C0"/>
              </a:solidFill>
            </a:endParaRPr>
          </a:p>
          <a:p>
            <a:endParaRPr lang="hr-HR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1640" y="404664"/>
            <a:ext cx="54562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Strategical investments in the fields </a:t>
            </a:r>
          </a:p>
          <a:p>
            <a:pPr algn="ctr"/>
            <a:r>
              <a:rPr lang="hr-H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application of biotechnology in Croatia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535" y="4077072"/>
            <a:ext cx="7456657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hr-HR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Production of industrial raw materials, chemicals,</a:t>
            </a:r>
          </a:p>
          <a:p>
            <a:pPr algn="just"/>
            <a:r>
              <a:rPr lang="hr-HR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materials and fuels – white biotechnology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3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. Kniewald\Pictures\Godišnjak HATZ prednja strana 2013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3014"/>
            <a:ext cx="4656665" cy="645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990"/>
            <a:ext cx="2668107" cy="24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437112"/>
            <a:ext cx="2469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ISSN 1332-1482</a:t>
            </a:r>
          </a:p>
          <a:p>
            <a:r>
              <a:rPr lang="hr-HR" dirty="0" smtClean="0"/>
              <a:t>385 pages</a:t>
            </a:r>
          </a:p>
          <a:p>
            <a:r>
              <a:rPr lang="hr-HR" dirty="0" smtClean="0"/>
              <a:t>Publ. Croatian Academy </a:t>
            </a:r>
          </a:p>
          <a:p>
            <a:r>
              <a:rPr lang="hr-HR" dirty="0" err="1" smtClean="0"/>
              <a:t>of</a:t>
            </a:r>
            <a:r>
              <a:rPr lang="hr-HR" dirty="0" smtClean="0"/>
              <a:t>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The 2</a:t>
            </a:r>
            <a:r>
              <a:rPr lang="hr-HR" sz="2400" b="1" baseline="30000" dirty="0" smtClean="0">
                <a:solidFill>
                  <a:srgbClr val="0070C0"/>
                </a:solidFill>
              </a:rPr>
              <a:t>nd </a:t>
            </a:r>
            <a:r>
              <a:rPr lang="hr-HR" sz="2400" b="1" dirty="0" smtClean="0">
                <a:solidFill>
                  <a:srgbClr val="0070C0"/>
                </a:solidFill>
              </a:rPr>
              <a:t>International Symposium „Vera Johanides”</a:t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>BIOTECHNOLOGY IN CROATIA BY 2020</a:t>
            </a:r>
            <a:br>
              <a:rPr lang="hr-HR" sz="2400" b="1" dirty="0" smtClean="0">
                <a:solidFill>
                  <a:srgbClr val="0070C0"/>
                </a:solidFill>
              </a:rPr>
            </a:br>
            <a:r>
              <a:rPr lang="hr-HR" sz="2400" b="1" dirty="0" smtClean="0">
                <a:solidFill>
                  <a:srgbClr val="0070C0"/>
                </a:solidFill>
              </a:rPr>
              <a:t>Zagreb, May 10 – 11, 2013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dirty="0" smtClean="0">
                <a:solidFill>
                  <a:srgbClr val="0070C0"/>
                </a:solidFill>
              </a:rPr>
              <a:t>Symposium was directed to: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Strategical directions of the development of Croatia by 2020,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Economy,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Bioinnovation cores and </a:t>
            </a:r>
            <a:r>
              <a:rPr lang="hr-HR" sz="2400" b="1" dirty="0" err="1" smtClean="0">
                <a:solidFill>
                  <a:srgbClr val="0070C0"/>
                </a:solidFill>
              </a:rPr>
              <a:t>technological</a:t>
            </a:r>
            <a:r>
              <a:rPr lang="hr-HR" sz="2400" b="1" dirty="0" smtClean="0">
                <a:solidFill>
                  <a:srgbClr val="0070C0"/>
                </a:solidFill>
              </a:rPr>
              <a:t> </a:t>
            </a:r>
            <a:r>
              <a:rPr lang="hr-HR" sz="2400" b="1" dirty="0" err="1" smtClean="0">
                <a:solidFill>
                  <a:srgbClr val="0070C0"/>
                </a:solidFill>
              </a:rPr>
              <a:t>centers</a:t>
            </a:r>
            <a:r>
              <a:rPr lang="hr-HR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Bioscience and higher education.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6099" y="2967335"/>
            <a:ext cx="637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Sellected participants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696744" cy="21602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600400" cy="1731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387456" cy="1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19256" cy="3417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Study </a:t>
            </a:r>
            <a:r>
              <a:rPr lang="en-US" dirty="0" smtClean="0"/>
              <a:t>curricula</a:t>
            </a: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High</a:t>
            </a:r>
            <a:r>
              <a:rPr lang="hr-HR" dirty="0" smtClean="0"/>
              <a:t>er-</a:t>
            </a:r>
            <a:r>
              <a:rPr lang="en-US" dirty="0" smtClean="0"/>
              <a:t>education resources</a:t>
            </a: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Quality assurance in </a:t>
            </a:r>
            <a:r>
              <a:rPr lang="en-US" dirty="0" smtClean="0"/>
              <a:t>high</a:t>
            </a:r>
            <a:r>
              <a:rPr lang="hr-HR" dirty="0" smtClean="0"/>
              <a:t>er</a:t>
            </a:r>
            <a:r>
              <a:rPr lang="en-US" dirty="0" smtClean="0"/>
              <a:t> education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F4D2-58C0-4B1A-8ED4-4F5C70B56439}" type="datetime1">
              <a:rPr lang="en-US" smtClean="0"/>
              <a:t>6/8/2017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A19F-8732-4F6E-9E68-7BCA4C14E14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16632"/>
            <a:ext cx="79208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Higher 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Education for the Requirements of Industrial Production: European Experience and Croatian Challenges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1700808"/>
            <a:ext cx="16979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Vladimir Mrša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14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396</Words>
  <Application>Microsoft Office PowerPoint</Application>
  <PresentationFormat>Prikaz na zaslonu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 ROUND TABLE DISCUSSION  ROLE OF CROATIA IN THE FIELD OF BIOTECHNOLOGY Prof. emer. Zlatko Kniewald Ph.D. Croatian Academy of Engineering May 25, 2017. Hall – C 13.30 – 15.00 </vt:lpstr>
      <vt:lpstr>PowerPointova prezentacija</vt:lpstr>
      <vt:lpstr>PowerPointova prezentacija</vt:lpstr>
      <vt:lpstr>PowerPointova prezentacija</vt:lpstr>
      <vt:lpstr>PowerPointova prezentacija</vt:lpstr>
      <vt:lpstr>The 2nd International Symposium „Vera Johanides” BIOTECHNOLOGY IN CROATIA BY 2020 Zagreb, May 10 – 11, 2013</vt:lpstr>
      <vt:lpstr>PowerPointova prezentacija</vt:lpstr>
      <vt:lpstr>PowerPointova prezentacija</vt:lpstr>
      <vt:lpstr>  </vt:lpstr>
      <vt:lpstr>BIOCentre: The Bioscience Technology Commercialization and Incubation Centre In total, the BIOCentre has about 5,330 m2 of gross floor area and about 4,457 m2 of usable floor area. </vt:lpstr>
      <vt:lpstr>What is BIOCentre?  Where is it located?  What kind of support it offers?  To whom it offers support?  What is its target region?   Aleksander Bakowski1*, Daslav Hranueli1, Asier Fernández-Matamoros Olaizola1, Dijana Kobas Dešković1, Ivana Žorž2, Gordan Leskovar2, Srđan Novak3 and Ivo Friganović2 1 ACE International consultants, Calle Sagunto 17 28010 Madrid, SPAIN  2 BICRO Business Innovation Croatian Agency, Planinska 1, 10000 Zagreb, CROATIA  3 Centre for research, development and TT, University of Zagreb, Zvonimirova 8, 10000 Zagreb, CROATIA</vt:lpstr>
      <vt:lpstr>PowerPointova prezentacija</vt:lpstr>
      <vt:lpstr>PowerPointova prezentacija</vt:lpstr>
      <vt:lpstr>PowerPointova prezentacija</vt:lpstr>
      <vt:lpstr>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Z. Kniewald</dc:creator>
  <cp:lastModifiedBy>korisnik</cp:lastModifiedBy>
  <cp:revision>78</cp:revision>
  <cp:lastPrinted>2017-05-29T17:45:54Z</cp:lastPrinted>
  <dcterms:created xsi:type="dcterms:W3CDTF">2017-05-19T19:25:48Z</dcterms:created>
  <dcterms:modified xsi:type="dcterms:W3CDTF">2017-06-08T10:28:19Z</dcterms:modified>
</cp:coreProperties>
</file>